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2" r:id="rId3"/>
    <p:sldId id="257" r:id="rId4"/>
    <p:sldId id="258" r:id="rId5"/>
    <p:sldId id="259" r:id="rId6"/>
    <p:sldId id="260" r:id="rId7"/>
    <p:sldId id="387" r:id="rId8"/>
    <p:sldId id="261" r:id="rId9"/>
    <p:sldId id="388" r:id="rId10"/>
    <p:sldId id="389" r:id="rId11"/>
    <p:sldId id="262" r:id="rId12"/>
    <p:sldId id="390" r:id="rId13"/>
    <p:sldId id="391" r:id="rId14"/>
    <p:sldId id="263" r:id="rId15"/>
    <p:sldId id="264" r:id="rId16"/>
    <p:sldId id="265" r:id="rId17"/>
    <p:sldId id="274" r:id="rId18"/>
    <p:sldId id="394" r:id="rId19"/>
    <p:sldId id="397" r:id="rId20"/>
    <p:sldId id="398" r:id="rId21"/>
    <p:sldId id="399" r:id="rId22"/>
    <p:sldId id="400" r:id="rId23"/>
    <p:sldId id="401" r:id="rId24"/>
    <p:sldId id="402" r:id="rId25"/>
    <p:sldId id="404" r:id="rId26"/>
    <p:sldId id="403" r:id="rId27"/>
    <p:sldId id="392" r:id="rId28"/>
    <p:sldId id="393" r:id="rId29"/>
    <p:sldId id="395" r:id="rId30"/>
    <p:sldId id="396" r:id="rId31"/>
    <p:sldId id="313" r:id="rId32"/>
    <p:sldId id="268" r:id="rId33"/>
    <p:sldId id="266" r:id="rId34"/>
    <p:sldId id="290" r:id="rId35"/>
    <p:sldId id="267" r:id="rId36"/>
    <p:sldId id="269" r:id="rId37"/>
    <p:sldId id="296" r:id="rId38"/>
    <p:sldId id="283" r:id="rId39"/>
    <p:sldId id="289" r:id="rId40"/>
    <p:sldId id="270" r:id="rId41"/>
    <p:sldId id="271" r:id="rId42"/>
    <p:sldId id="272" r:id="rId43"/>
    <p:sldId id="302" r:id="rId44"/>
    <p:sldId id="280" r:id="rId45"/>
    <p:sldId id="291" r:id="rId46"/>
    <p:sldId id="292" r:id="rId47"/>
    <p:sldId id="279" r:id="rId48"/>
    <p:sldId id="273" r:id="rId49"/>
    <p:sldId id="275" r:id="rId50"/>
    <p:sldId id="276" r:id="rId51"/>
    <p:sldId id="277" r:id="rId52"/>
    <p:sldId id="304" r:id="rId53"/>
    <p:sldId id="278" r:id="rId54"/>
    <p:sldId id="293" r:id="rId55"/>
    <p:sldId id="297" r:id="rId56"/>
    <p:sldId id="294" r:id="rId57"/>
    <p:sldId id="295" r:id="rId58"/>
    <p:sldId id="298" r:id="rId59"/>
    <p:sldId id="309" r:id="rId60"/>
    <p:sldId id="310" r:id="rId61"/>
    <p:sldId id="338" r:id="rId62"/>
    <p:sldId id="299" r:id="rId63"/>
    <p:sldId id="300" r:id="rId64"/>
    <p:sldId id="301" r:id="rId65"/>
    <p:sldId id="303" r:id="rId66"/>
    <p:sldId id="305" r:id="rId67"/>
    <p:sldId id="306" r:id="rId68"/>
    <p:sldId id="311" r:id="rId69"/>
    <p:sldId id="307" r:id="rId70"/>
    <p:sldId id="308" r:id="rId71"/>
    <p:sldId id="312" r:id="rId72"/>
    <p:sldId id="314" r:id="rId73"/>
    <p:sldId id="315" r:id="rId74"/>
    <p:sldId id="316" r:id="rId75"/>
    <p:sldId id="318" r:id="rId76"/>
    <p:sldId id="317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9" r:id="rId97"/>
    <p:sldId id="340" r:id="rId98"/>
    <p:sldId id="341" r:id="rId99"/>
    <p:sldId id="367" r:id="rId100"/>
    <p:sldId id="343" r:id="rId101"/>
    <p:sldId id="344" r:id="rId102"/>
    <p:sldId id="345" r:id="rId103"/>
    <p:sldId id="347" r:id="rId104"/>
    <p:sldId id="346" r:id="rId105"/>
    <p:sldId id="348" r:id="rId106"/>
    <p:sldId id="349" r:id="rId107"/>
    <p:sldId id="350" r:id="rId108"/>
    <p:sldId id="351" r:id="rId109"/>
    <p:sldId id="352" r:id="rId110"/>
    <p:sldId id="353" r:id="rId111"/>
    <p:sldId id="354" r:id="rId112"/>
    <p:sldId id="355" r:id="rId113"/>
    <p:sldId id="356" r:id="rId114"/>
    <p:sldId id="357" r:id="rId115"/>
    <p:sldId id="358" r:id="rId116"/>
    <p:sldId id="359" r:id="rId117"/>
    <p:sldId id="360" r:id="rId118"/>
    <p:sldId id="361" r:id="rId119"/>
    <p:sldId id="376" r:id="rId120"/>
    <p:sldId id="377" r:id="rId121"/>
    <p:sldId id="378" r:id="rId122"/>
    <p:sldId id="362" r:id="rId123"/>
    <p:sldId id="363" r:id="rId124"/>
    <p:sldId id="364" r:id="rId125"/>
    <p:sldId id="365" r:id="rId126"/>
    <p:sldId id="366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68" r:id="rId136"/>
    <p:sldId id="369" r:id="rId137"/>
    <p:sldId id="370" r:id="rId138"/>
    <p:sldId id="371" r:id="rId139"/>
    <p:sldId id="372" r:id="rId140"/>
    <p:sldId id="374" r:id="rId141"/>
    <p:sldId id="373" r:id="rId142"/>
    <p:sldId id="375" r:id="rId143"/>
    <p:sldId id="285" r:id="rId144"/>
    <p:sldId id="281" r:id="rId145"/>
    <p:sldId id="282" r:id="rId146"/>
    <p:sldId id="284" r:id="rId147"/>
    <p:sldId id="286" r:id="rId148"/>
    <p:sldId id="287" r:id="rId149"/>
    <p:sldId id="288" r:id="rId1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7" autoAdjust="0"/>
    <p:restoredTop sz="94660"/>
  </p:normalViewPr>
  <p:slideViewPr>
    <p:cSldViewPr snapToGrid="0">
      <p:cViewPr>
        <p:scale>
          <a:sx n="100" d="100"/>
          <a:sy n="100" d="100"/>
        </p:scale>
        <p:origin x="9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7C20E-5C18-4561-A598-0898F26AD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DB5A2B-C522-41F5-8354-D1C6FFA6F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6C2EE-CBD0-400E-849C-6EBD6A70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2174-0190-4C69-92E1-7F4D19C2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27A47-99E2-4723-B50A-B0A65B7B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2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04933-1563-4DE6-B356-9D7585CB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A8DC6C-3211-4BD7-885F-26DE99243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8AC96-B4DA-4F20-A851-C8D66A5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7CB3F-D7D3-4B0E-8A20-7417EFF9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A2BD6-791C-41E1-9287-0B1B7BD1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47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FFC938-A853-4F3D-BB3A-AC49A3C07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D68D91-9B6B-446A-BAE7-DAEC4391A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421DA-75C0-4D28-B6B8-BB5B9E05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C53F1-4B61-42E7-9BE9-A9409003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96778-3298-4312-B2C3-00116634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3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6D9DF-7A25-4ED4-8B08-0A07E16B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6C121-847C-4763-A25C-B04D45C1E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F714E-56C2-40D3-B51A-EF4059B5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36A20-A829-499A-8C67-BCA15213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E8484-B1E2-4972-BF5D-924AC338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6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32978-7504-4179-BCC4-5A42BEF4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8BBAEC-161D-41B7-AD38-5507787E4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18FE6-9A18-4B69-AD50-19F3ACC63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9BD01-99B9-456A-8415-C8A3EEDF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120D90-3F95-4B3A-9510-718F9C9C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30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42E78-ED1E-437F-9225-DEC10E15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95D2F-9B96-4AC0-815C-51103C781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F6155A-D432-42D4-BD05-F7F64ED0B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7AF92-536A-45CB-8879-C607AFD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91F2A5-07DF-4575-9B5E-092C09F4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014DB3-20E6-4C8D-B01C-23A7957F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0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68BC5-931D-4D0C-9E6F-A949339B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9D881F-C8B5-4420-B7AF-2620A277C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30930B-0F6E-443E-82B9-0DE771A41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5F9CC7-1C9D-461C-9B41-0384D0395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818DA6-E5A7-446B-9B7C-DD3674270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F27B4F-3695-4447-A101-C4CE8CFD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01F2C-1797-41EF-AAFC-35C72D6D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56BDE7-9DFB-4149-A69F-6BD14965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7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194E1-406B-44FE-8A7F-D8FB4C2E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08922F-8C58-4B7B-A76B-A483A1A8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9A94FF-ED19-437A-A7C7-EC135011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628B79-AC1A-4C5B-BB9C-3D1316B0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0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1A7898-E452-453E-8BE2-499CEE1A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138EFF-7248-4601-ACD4-A0E0326B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84A65-8013-430F-BC2F-2B8F53D4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3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A4DF0-8C8A-4EC1-84FD-D7AB9B8F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2151BC-0D9D-4735-872D-68E1473EA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9BAE57-877B-4819-A2B7-421C65795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305FA3-5D64-45F4-9323-690DB2E7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7DA54E-B95C-4583-BBBF-D8898C41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169E68-2F58-444E-8E48-FE5F854E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7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FEF0C-28A9-4AE9-A7A0-A7FC6E04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8554B9-35B8-45E7-B83E-66D060FD9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3947D3-7389-4E37-8940-BC0E668E8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29C96C-3514-44BC-AB2C-0BA77C88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004F51-AB3D-4EE2-BC45-7C2B3886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4E28B1-980E-4F66-AA2C-87502CF3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1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8FF718-CD1C-41C7-A8E7-F6C35849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64449-AAE4-40E6-856E-E4D060A8C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2193B-370C-4435-9B85-744A87421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CA4A0-7B7B-4793-AB0F-54EC4301DC3D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9BDCC-4E8E-4C6D-8D1B-65ECECAF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9A067D-EB1E-4060-8C91-BB3845245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8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3c.github.io/csswg-drafts/css-backgrounds/#the-background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3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9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6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870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웹 퍼블리셔 </a:t>
            </a:r>
            <a:r>
              <a:rPr lang="en-US" altLang="ko-KR" b="1" smtClean="0"/>
              <a:t>&amp; </a:t>
            </a:r>
            <a:r>
              <a:rPr lang="ko-KR" altLang="en-US" b="1" smtClean="0"/>
              <a:t>리액트</a:t>
            </a:r>
            <a:r>
              <a:rPr lang="en-US" altLang="ko-KR" b="1" smtClean="0"/>
              <a:t>(React) </a:t>
            </a:r>
            <a:r>
              <a:rPr lang="ko-KR" altLang="en-US" b="1" smtClean="0"/>
              <a:t>활용 프론트엔드 웹 </a:t>
            </a:r>
            <a:r>
              <a:rPr lang="en-US" altLang="ko-KR" b="1" smtClean="0"/>
              <a:t>SW </a:t>
            </a:r>
            <a:r>
              <a:rPr lang="ko-KR" altLang="en-US" b="1" smtClean="0"/>
              <a:t>개발자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8044008" y="6252091"/>
            <a:ext cx="383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sejinpark@tcocs.com : David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4568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Wireframe &amp; Prototype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973975" y="2765416"/>
            <a:ext cx="10244051" cy="615554"/>
            <a:chOff x="2008908" y="2765416"/>
            <a:chExt cx="1024405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2008908" y="2765416"/>
              <a:ext cx="102440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Wireframe : </a:t>
              </a:r>
              <a:r>
                <a:rPr lang="ko-KR" altLang="en-US" sz="1400" smtClean="0"/>
                <a:t>와이어프레임 </a:t>
              </a:r>
              <a:r>
                <a:rPr lang="en-US" altLang="ko-KR" sz="1400" smtClean="0"/>
                <a:t>= UI </a:t>
              </a:r>
              <a:r>
                <a:rPr lang="ko-KR" altLang="en-US" sz="1400" smtClean="0"/>
                <a:t>구현을 위한 초기 스케치 및 대략적인 로드맵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2008909" y="3073193"/>
              <a:ext cx="9148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 smtClean="0"/>
                <a:t>Prototype : </a:t>
              </a:r>
              <a:r>
                <a:rPr lang="ko-KR" altLang="en-US" sz="1400" smtClean="0"/>
                <a:t>프로토타입 </a:t>
              </a:r>
              <a:r>
                <a:rPr lang="en-US" altLang="ko-KR" sz="1400" smtClean="0"/>
                <a:t>= </a:t>
              </a:r>
              <a:r>
                <a:rPr lang="ko-KR" altLang="en-US" sz="1400" smtClean="0"/>
                <a:t>실제 와이어프레임으로 만든 스케치를 예시로 샘플링 및 시뮬레이션 해보는 작업</a:t>
              </a:r>
              <a:endParaRPr lang="ko-KR" altLang="en-US" sz="14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866996" y="3476219"/>
            <a:ext cx="8458009" cy="3176762"/>
            <a:chOff x="538304" y="3476219"/>
            <a:chExt cx="8458009" cy="317676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04" y="3476220"/>
              <a:ext cx="2416925" cy="3176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845" y="3476219"/>
              <a:ext cx="3455801" cy="3176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924" y="5466887"/>
              <a:ext cx="1976389" cy="1100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924" y="3661017"/>
              <a:ext cx="1976389" cy="158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70863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CSS3_</a:t>
            </a:r>
            <a:r>
              <a:rPr lang="ko-KR" altLang="en-US" b="1"/>
              <a:t>스타일 속성</a:t>
            </a:r>
          </a:p>
        </p:txBody>
      </p:sp>
    </p:spTree>
    <p:extLst>
      <p:ext uri="{BB962C8B-B14F-4D97-AF65-F5344CB8AC3E}">
        <p14:creationId xmlns:p14="http://schemas.microsoft.com/office/powerpoint/2010/main" val="10991401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MDN</a:t>
            </a:r>
            <a:r>
              <a:rPr lang="ko-KR" altLang="en-US" sz="3500" b="1"/>
              <a:t> </a:t>
            </a:r>
            <a:r>
              <a:rPr lang="en-US" altLang="ko-KR" sz="2000" b="1"/>
              <a:t>(*Mozilla</a:t>
            </a:r>
            <a:r>
              <a:rPr lang="ko-KR" altLang="en-US" sz="2000" b="1"/>
              <a:t> </a:t>
            </a:r>
            <a:r>
              <a:rPr lang="en-US" altLang="ko-KR" sz="2000" b="1"/>
              <a:t>Developer</a:t>
            </a:r>
            <a:r>
              <a:rPr lang="ko-KR" altLang="en-US" sz="2000" b="1"/>
              <a:t> </a:t>
            </a:r>
            <a:r>
              <a:rPr lang="en-US" altLang="ko-KR" sz="2000" b="1"/>
              <a:t>Network)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HTML,</a:t>
            </a:r>
            <a:r>
              <a:rPr lang="ko-KR" altLang="en-US" sz="1400"/>
              <a:t> </a:t>
            </a:r>
            <a:r>
              <a:rPr lang="en-US" altLang="ko-KR" sz="1400"/>
              <a:t>CSS,</a:t>
            </a:r>
            <a:r>
              <a:rPr lang="ko-KR" altLang="en-US" sz="1400"/>
              <a:t> </a:t>
            </a:r>
            <a:r>
              <a:rPr lang="en-US" altLang="ko-KR" sz="1400"/>
              <a:t>JS</a:t>
            </a:r>
            <a:r>
              <a:rPr lang="ko-KR" altLang="en-US" sz="1400"/>
              <a:t> 등 기초문법 및 지식들 폭넓게 다루고 있는 </a:t>
            </a:r>
            <a:r>
              <a:rPr lang="en-US" altLang="ko-KR" sz="1400"/>
              <a:t>Web </a:t>
            </a:r>
            <a:r>
              <a:rPr lang="ko-KR" altLang="en-US" sz="1400"/>
              <a:t>표준 문서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Mozilla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웹의 발전을 위해 시작된 모질라 프로젝트를 지원하기 위해 만든 비영리 재단법인</a:t>
            </a:r>
            <a:endParaRPr lang="ko-KR" altLang="en-US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841B74-DE1D-43B5-AACB-D65D2D8E95C6}"/>
              </a:ext>
            </a:extLst>
          </p:cNvPr>
          <p:cNvSpPr txBox="1"/>
          <p:nvPr/>
        </p:nvSpPr>
        <p:spPr>
          <a:xfrm>
            <a:off x="5546436" y="6006845"/>
            <a:ext cx="561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https://developer.mozilla.org/ko/</a:t>
            </a:r>
            <a:endParaRPr lang="ko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87D04B-A4B0-4FE6-BB3C-263E1A96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85" y="3618612"/>
            <a:ext cx="4096906" cy="3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715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크기단위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r>
              <a:rPr lang="ko-KR" altLang="en-US" sz="3500" b="1"/>
              <a:t> 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CSS3</a:t>
            </a:r>
            <a:r>
              <a:rPr lang="ko-KR" altLang="en-US" sz="1400"/>
              <a:t>에서 가장많이 사용하는 단위 </a:t>
            </a:r>
            <a:r>
              <a:rPr lang="en-US" altLang="ko-KR" sz="1400"/>
              <a:t>: px</a:t>
            </a:r>
            <a:r>
              <a:rPr lang="ko-KR" altLang="en-US" sz="1400"/>
              <a:t> </a:t>
            </a:r>
            <a:r>
              <a:rPr lang="en-US" altLang="ko-KR" sz="1400"/>
              <a:t>/</a:t>
            </a:r>
            <a:r>
              <a:rPr lang="ko-KR" altLang="en-US" sz="1400"/>
              <a:t> </a:t>
            </a:r>
            <a:r>
              <a:rPr lang="en-US" altLang="ko-KR" sz="1400"/>
              <a:t>%</a:t>
            </a:r>
            <a:r>
              <a:rPr lang="ko-KR" altLang="en-US" sz="1400"/>
              <a:t> </a:t>
            </a:r>
            <a:r>
              <a:rPr lang="en-US" altLang="ko-KR" sz="1400"/>
              <a:t>/</a:t>
            </a:r>
            <a:r>
              <a:rPr lang="ko-KR" altLang="en-US" sz="1400"/>
              <a:t> </a:t>
            </a:r>
            <a:r>
              <a:rPr lang="en-US" altLang="ko-KR" sz="1400"/>
              <a:t>em (*1em = 100% = 1</a:t>
            </a:r>
            <a:r>
              <a:rPr lang="ko-KR" altLang="en-US" sz="1400"/>
              <a:t>배</a:t>
            </a:r>
            <a:r>
              <a:rPr lang="en-US" altLang="ko-KR" sz="1400"/>
              <a:t>) / rem (*root element)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p</a:t>
            </a:r>
            <a:r>
              <a:rPr lang="ko-KR" altLang="en-US" sz="1400"/>
              <a:t>태그의 기본 </a:t>
            </a:r>
            <a:r>
              <a:rPr lang="en-US" altLang="ko-KR" sz="1400"/>
              <a:t>font-size </a:t>
            </a:r>
            <a:r>
              <a:rPr lang="ko-KR" altLang="en-US" sz="1400"/>
              <a:t>속성 </a:t>
            </a:r>
            <a:r>
              <a:rPr lang="en-US" altLang="ko-KR" sz="1400"/>
              <a:t>: 16px / </a:t>
            </a:r>
            <a:r>
              <a:rPr lang="ko-KR" altLang="en-US" sz="1400" b="1">
                <a:solidFill>
                  <a:srgbClr val="FF0000"/>
                </a:solidFill>
              </a:rPr>
              <a:t>③ 크기단위를 섞어서 사용하는 경우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절대크기 및 상대크기 체크중요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3FED31-AA57-477C-B5D2-2983D64F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9" y="3477031"/>
            <a:ext cx="4263409" cy="32212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068B1A-0C0D-4814-8DAD-C684EBB6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47" y="4224154"/>
            <a:ext cx="6485792" cy="2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518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크기단위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반응형 웹사이트 개발 시</a:t>
            </a:r>
            <a:r>
              <a:rPr lang="en-US" altLang="ko-KR" sz="1400"/>
              <a:t>, </a:t>
            </a:r>
            <a:r>
              <a:rPr lang="ko-KR" altLang="en-US" sz="1400"/>
              <a:t>사용하는 단위 </a:t>
            </a:r>
            <a:r>
              <a:rPr lang="en-US" altLang="ko-KR" sz="1400"/>
              <a:t>: </a:t>
            </a:r>
            <a:r>
              <a:rPr lang="en-US" altLang="ko-KR" sz="1400" b="1">
                <a:solidFill>
                  <a:srgbClr val="FF0000"/>
                </a:solidFill>
              </a:rPr>
              <a:t>vw(viewport width) / vh(viewport height)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ex. </a:t>
            </a:r>
            <a:r>
              <a:rPr lang="ko-KR" altLang="en-US" sz="1400"/>
              <a:t>현재 웹 브라우저 화면 크기가 </a:t>
            </a:r>
            <a:r>
              <a:rPr lang="en-US" altLang="ko-KR" sz="1400"/>
              <a:t>width = 1000px / height = 1000px </a:t>
            </a:r>
            <a:r>
              <a:rPr lang="ko-KR" altLang="en-US" sz="1400"/>
              <a:t>이라면</a:t>
            </a:r>
            <a:r>
              <a:rPr lang="en-US" altLang="ko-KR" sz="1400"/>
              <a:t>, 50vw = 500px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3A9D12-BAE8-425C-8890-CFA81957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1" y="4115670"/>
            <a:ext cx="2914650" cy="1323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AA559C-9D26-424A-843B-0BD11DE74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90" y="4121663"/>
            <a:ext cx="3676650" cy="2162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581CAC-006A-41F9-AA3E-B6E88585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24" y="4115670"/>
            <a:ext cx="4608600" cy="227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318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색상단위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키워드입력 </a:t>
            </a:r>
            <a:r>
              <a:rPr lang="en-US" altLang="ko-KR" sz="1400"/>
              <a:t>/ HEX (Hexadecimal = 16</a:t>
            </a:r>
            <a:r>
              <a:rPr lang="ko-KR" altLang="en-US" sz="1400"/>
              <a:t>진법</a:t>
            </a:r>
            <a:r>
              <a:rPr lang="en-US" altLang="ko-KR" sz="1400"/>
              <a:t>)</a:t>
            </a:r>
            <a:r>
              <a:rPr lang="ko-KR" altLang="en-US" sz="1400"/>
              <a:t>코드 </a:t>
            </a:r>
            <a:r>
              <a:rPr lang="en-US" altLang="ko-KR" sz="1400"/>
              <a:t>/ RGB(a)</a:t>
            </a:r>
            <a:r>
              <a:rPr lang="ko-KR" altLang="en-US" sz="1400"/>
              <a:t>색상 </a:t>
            </a:r>
            <a:r>
              <a:rPr lang="en-US" altLang="ko-KR" sz="1400"/>
              <a:t>/ hsl(a)</a:t>
            </a:r>
            <a:r>
              <a:rPr lang="ko-KR" altLang="en-US" sz="1400"/>
              <a:t>색상 단위</a:t>
            </a:r>
            <a:r>
              <a:rPr lang="en-US" altLang="ko-KR" sz="1400"/>
              <a:t>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(a)</a:t>
            </a:r>
            <a:r>
              <a:rPr lang="ko-KR" altLang="en-US" sz="1400"/>
              <a:t> </a:t>
            </a:r>
            <a:r>
              <a:rPr lang="en-US" altLang="ko-KR" sz="1400"/>
              <a:t>=</a:t>
            </a:r>
            <a:r>
              <a:rPr lang="ko-KR" altLang="en-US" sz="1400"/>
              <a:t> </a:t>
            </a:r>
            <a:r>
              <a:rPr lang="en-US" altLang="ko-KR" sz="1400"/>
              <a:t>alpha</a:t>
            </a:r>
            <a:r>
              <a:rPr lang="ko-KR" altLang="en-US" sz="1400"/>
              <a:t> </a:t>
            </a:r>
            <a:r>
              <a:rPr lang="en-US" altLang="ko-KR" sz="1400"/>
              <a:t>=</a:t>
            </a:r>
            <a:r>
              <a:rPr lang="ko-KR" altLang="en-US" sz="1400"/>
              <a:t> 투명도 </a:t>
            </a:r>
            <a:r>
              <a:rPr lang="en-US" altLang="ko-KR" sz="1400"/>
              <a:t>/ 0=</a:t>
            </a:r>
            <a:r>
              <a:rPr lang="ko-KR" altLang="en-US" sz="1400"/>
              <a:t>완전투명 </a:t>
            </a:r>
            <a:r>
              <a:rPr lang="en-US" altLang="ko-KR" sz="1400"/>
              <a:t>&amp; 1=</a:t>
            </a:r>
            <a:r>
              <a:rPr lang="ko-KR" altLang="en-US" sz="1400"/>
              <a:t>완전불투명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BC83C9-57C5-4F10-A81E-581F3667C888}"/>
              </a:ext>
            </a:extLst>
          </p:cNvPr>
          <p:cNvGrpSpPr/>
          <p:nvPr/>
        </p:nvGrpSpPr>
        <p:grpSpPr>
          <a:xfrm>
            <a:off x="303768" y="3380970"/>
            <a:ext cx="11584464" cy="3243189"/>
            <a:chOff x="141910" y="3380970"/>
            <a:chExt cx="11584464" cy="324318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4BE7712-8D93-434F-98F0-6EB430EAF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910" y="3688747"/>
              <a:ext cx="6630857" cy="26090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417ECC8-ECAD-40A2-A724-8878AF3CF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1962" y="3380970"/>
              <a:ext cx="4824412" cy="3243189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7ADD8E2E-9FCA-4FCA-860D-53E2AC439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258" y="1843457"/>
            <a:ext cx="2746497" cy="14958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CFC9637-1CC5-456F-A542-6D11FB014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926" y="304167"/>
            <a:ext cx="2763829" cy="1497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21C266B-17D0-4AFE-9790-6BBF32E76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3" y="1140718"/>
            <a:ext cx="4136347" cy="107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996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Display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 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none</a:t>
            </a:r>
            <a:r>
              <a:rPr lang="ko-KR" altLang="en-US" sz="1400"/>
              <a:t> </a:t>
            </a:r>
            <a:r>
              <a:rPr lang="en-US" altLang="ko-KR" sz="1400"/>
              <a:t>=</a:t>
            </a:r>
            <a:r>
              <a:rPr lang="ko-KR" altLang="en-US" sz="1400"/>
              <a:t> 태그를 화면에서 보이지 않게 만드는 속성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inline</a:t>
            </a:r>
            <a:r>
              <a:rPr lang="ko-KR" altLang="en-US" sz="1400"/>
              <a:t> </a:t>
            </a:r>
            <a:r>
              <a:rPr lang="en-US" altLang="ko-KR" sz="1400"/>
              <a:t>VS</a:t>
            </a:r>
            <a:r>
              <a:rPr lang="ko-KR" altLang="en-US" sz="1400"/>
              <a:t> </a:t>
            </a:r>
            <a:r>
              <a:rPr lang="en-US" altLang="ko-KR" sz="1400"/>
              <a:t>inline-block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</a:t>
            </a:r>
            <a:r>
              <a:rPr lang="en-US" altLang="ko-KR" sz="1400"/>
              <a:t>width</a:t>
            </a:r>
            <a:r>
              <a:rPr lang="ko-KR" altLang="en-US" sz="1400"/>
              <a:t> 및 </a:t>
            </a:r>
            <a:r>
              <a:rPr lang="en-US" altLang="ko-KR" sz="1400"/>
              <a:t>height </a:t>
            </a:r>
            <a:r>
              <a:rPr lang="ko-KR" altLang="en-US" sz="1400"/>
              <a:t>속성</a:t>
            </a:r>
            <a:r>
              <a:rPr lang="en-US" altLang="ko-KR" sz="1400"/>
              <a:t>, magin</a:t>
            </a:r>
            <a:r>
              <a:rPr lang="ko-KR" altLang="en-US" sz="1400"/>
              <a:t> 상하 속성 적용 불가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D9D97C2-4142-4B51-B0C8-B918F7F01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68" y="3524250"/>
            <a:ext cx="64198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F35ACF-1B53-4073-97BB-970E5273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404" y="3539550"/>
            <a:ext cx="4923600" cy="30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289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visibility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 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display:none VS</a:t>
            </a:r>
            <a:r>
              <a:rPr lang="ko-KR" altLang="en-US" sz="1400"/>
              <a:t> </a:t>
            </a:r>
            <a:r>
              <a:rPr lang="en-US" altLang="ko-KR" sz="1400"/>
              <a:t>visibility:hidden =&gt; </a:t>
            </a:r>
            <a:r>
              <a:rPr lang="ko-KR" altLang="en-US" sz="1400" b="1">
                <a:solidFill>
                  <a:srgbClr val="FF0000"/>
                </a:solidFill>
              </a:rPr>
              <a:t>사라진소스의 공간을 유지하는지 여부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inline</a:t>
            </a:r>
            <a:r>
              <a:rPr lang="ko-KR" altLang="en-US" sz="1400"/>
              <a:t> </a:t>
            </a:r>
            <a:r>
              <a:rPr lang="en-US" altLang="ko-KR" sz="1400"/>
              <a:t>VS</a:t>
            </a:r>
            <a:r>
              <a:rPr lang="ko-KR" altLang="en-US" sz="1400"/>
              <a:t> </a:t>
            </a:r>
            <a:r>
              <a:rPr lang="en-US" altLang="ko-KR" sz="1400"/>
              <a:t>inline-block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</a:t>
            </a:r>
            <a:r>
              <a:rPr lang="en-US" altLang="ko-KR" sz="1400"/>
              <a:t>width</a:t>
            </a:r>
            <a:r>
              <a:rPr lang="ko-KR" altLang="en-US" sz="1400"/>
              <a:t> 및 </a:t>
            </a:r>
            <a:r>
              <a:rPr lang="en-US" altLang="ko-KR" sz="1400"/>
              <a:t>height </a:t>
            </a:r>
            <a:r>
              <a:rPr lang="ko-KR" altLang="en-US" sz="1400"/>
              <a:t>속성</a:t>
            </a:r>
            <a:r>
              <a:rPr lang="en-US" altLang="ko-KR" sz="1400"/>
              <a:t>, magin</a:t>
            </a:r>
            <a:r>
              <a:rPr lang="ko-KR" altLang="en-US" sz="1400"/>
              <a:t> 상하 속성 적용 불가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91948E-D049-42AD-9AA7-17911FBC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48" y="4258773"/>
            <a:ext cx="6600825" cy="1857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29073E-117E-4263-A938-AD222238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81" y="3477031"/>
            <a:ext cx="3058265" cy="325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561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opacity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 </a:t>
            </a:r>
            <a:endParaRPr lang="ko-KR" altLang="en-US" sz="2000" b="1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B35937-D248-46F6-A66E-B82C8C411FCC}"/>
              </a:ext>
            </a:extLst>
          </p:cNvPr>
          <p:cNvGrpSpPr/>
          <p:nvPr/>
        </p:nvGrpSpPr>
        <p:grpSpPr>
          <a:xfrm>
            <a:off x="3104351" y="2765416"/>
            <a:ext cx="5983299" cy="615554"/>
            <a:chOff x="2008909" y="2765416"/>
            <a:chExt cx="5983299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2008909" y="2765416"/>
              <a:ext cx="3582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opacity : </a:t>
              </a:r>
              <a:r>
                <a:rPr lang="ko-KR" altLang="en-US" sz="1400"/>
                <a:t>영어사전 의미 </a:t>
              </a:r>
              <a:r>
                <a:rPr lang="en-US" altLang="ko-KR" sz="1400"/>
                <a:t>(*</a:t>
              </a:r>
              <a:r>
                <a:rPr lang="ko-KR" altLang="en-US" sz="1400"/>
                <a:t>불투명함</a:t>
              </a:r>
              <a:r>
                <a:rPr lang="en-US" altLang="ko-KR" sz="1400"/>
                <a:t>)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2008909" y="3073193"/>
              <a:ext cx="5983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단위 </a:t>
              </a:r>
              <a:r>
                <a:rPr lang="en-US" altLang="ko-KR" sz="1400"/>
                <a:t>: 0~1</a:t>
              </a:r>
              <a:r>
                <a:rPr lang="ko-KR" altLang="en-US" sz="1400"/>
                <a:t>까지이며</a:t>
              </a:r>
              <a:r>
                <a:rPr lang="en-US" altLang="ko-KR" sz="1400"/>
                <a:t>, 1</a:t>
              </a:r>
              <a:r>
                <a:rPr lang="ko-KR" altLang="en-US" sz="1400"/>
                <a:t>일수록 불투명한 상태 </a:t>
              </a:r>
              <a:r>
                <a:rPr lang="en-US" altLang="ko-KR" sz="1400"/>
                <a:t>&amp; 0</a:t>
              </a:r>
              <a:r>
                <a:rPr lang="ko-KR" altLang="en-US" sz="1400"/>
                <a:t>일수록 투명한 상태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43D00A-E56C-4213-BBF9-F7E0D7FDEF96}"/>
              </a:ext>
            </a:extLst>
          </p:cNvPr>
          <p:cNvGrpSpPr/>
          <p:nvPr/>
        </p:nvGrpSpPr>
        <p:grpSpPr>
          <a:xfrm>
            <a:off x="1314772" y="3721158"/>
            <a:ext cx="9562456" cy="2786954"/>
            <a:chOff x="1595071" y="3606858"/>
            <a:chExt cx="9562456" cy="278695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04E2ED-BAE4-4B79-B626-43D49B2D7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071" y="3606858"/>
              <a:ext cx="2915383" cy="127443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44EBAFC-4962-4BE3-982E-0AEB2FB19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3702" y="3606858"/>
              <a:ext cx="3933825" cy="10858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83F3EAF-76A9-4F84-9AFE-F1DC424C2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5071" y="5002758"/>
              <a:ext cx="4981140" cy="1391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21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박스</a:t>
            </a:r>
            <a:r>
              <a:rPr lang="en-US" altLang="ko-KR" sz="3500" b="1"/>
              <a:t>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 </a:t>
            </a:r>
            <a:endParaRPr lang="ko-KR" altLang="en-US" sz="2000" b="1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B35937-D248-46F6-A66E-B82C8C411FCC}"/>
              </a:ext>
            </a:extLst>
          </p:cNvPr>
          <p:cNvGrpSpPr/>
          <p:nvPr/>
        </p:nvGrpSpPr>
        <p:grpSpPr>
          <a:xfrm>
            <a:off x="3104351" y="2765416"/>
            <a:ext cx="5983299" cy="615554"/>
            <a:chOff x="2008909" y="2765416"/>
            <a:chExt cx="5983299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2008909" y="2765416"/>
              <a:ext cx="5196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margin / border / padding / width / height </a:t>
              </a:r>
              <a:r>
                <a:rPr lang="ko-KR" altLang="en-US" sz="1400"/>
                <a:t>속성</a:t>
              </a:r>
              <a:r>
                <a:rPr lang="en-US" altLang="ko-KR" sz="1400"/>
                <a:t> 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2008909" y="3073193"/>
              <a:ext cx="5983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border</a:t>
              </a:r>
              <a:r>
                <a:rPr lang="ko-KR" altLang="en-US" sz="1400"/>
                <a:t> 바깥쪽의 여백을 설정할 때</a:t>
              </a:r>
              <a:r>
                <a:rPr lang="en-US" altLang="ko-KR" sz="1400"/>
                <a:t>, margin</a:t>
              </a:r>
              <a:r>
                <a:rPr lang="ko-KR" altLang="en-US" sz="1400"/>
                <a:t> </a:t>
              </a:r>
              <a:r>
                <a:rPr lang="en-US" altLang="ko-KR" sz="1400"/>
                <a:t>/</a:t>
              </a:r>
              <a:r>
                <a:rPr lang="ko-KR" altLang="en-US" sz="1400"/>
                <a:t> 안쪽 여백 </a:t>
              </a:r>
              <a:r>
                <a:rPr lang="en-US" altLang="ko-KR" sz="1400"/>
                <a:t>padding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4D41447-4CA9-47E6-93B3-5F277110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3" y="3429000"/>
            <a:ext cx="2889971" cy="32183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140528-167C-4C02-8946-CB556573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433185"/>
            <a:ext cx="3248025" cy="32141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35BF91-2274-44BB-A4E3-D0C585B764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122" r="38275" b="22592"/>
          <a:stretch/>
        </p:blipFill>
        <p:spPr>
          <a:xfrm>
            <a:off x="7391855" y="3688747"/>
            <a:ext cx="4274332" cy="2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567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78921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Margin &amp; padding </a:t>
            </a:r>
            <a:r>
              <a:rPr lang="ko-KR" altLang="en-US" sz="3500" b="1"/>
              <a:t>속성</a:t>
            </a:r>
            <a:endParaRPr lang="ko-KR" altLang="en-US" sz="2000" b="1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B35937-D248-46F6-A66E-B82C8C411FCC}"/>
              </a:ext>
            </a:extLst>
          </p:cNvPr>
          <p:cNvGrpSpPr/>
          <p:nvPr/>
        </p:nvGrpSpPr>
        <p:grpSpPr>
          <a:xfrm>
            <a:off x="3104351" y="2765416"/>
            <a:ext cx="6858799" cy="615554"/>
            <a:chOff x="2008909" y="2765416"/>
            <a:chExt cx="6858799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2008909" y="2765416"/>
              <a:ext cx="5196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margin</a:t>
              </a:r>
              <a:r>
                <a:rPr lang="ko-KR" altLang="en-US" sz="1400"/>
                <a:t> </a:t>
              </a:r>
              <a:r>
                <a:rPr lang="en-US" altLang="ko-KR" sz="1400"/>
                <a:t>&amp;</a:t>
              </a:r>
              <a:r>
                <a:rPr lang="ko-KR" altLang="en-US" sz="1400"/>
                <a:t> </a:t>
              </a:r>
              <a:r>
                <a:rPr lang="en-US" altLang="ko-KR" sz="1400"/>
                <a:t>padding</a:t>
              </a:r>
              <a:r>
                <a:rPr lang="ko-KR" altLang="en-US" sz="1400"/>
                <a:t> 속성값 위치 </a:t>
              </a:r>
              <a:r>
                <a:rPr lang="en-US" altLang="ko-KR" sz="1400"/>
                <a:t>: </a:t>
              </a:r>
              <a:r>
                <a:rPr lang="ko-KR" altLang="en-US" sz="1400"/>
                <a:t>위쪽 부터 시계방향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2008909" y="3073193"/>
              <a:ext cx="6858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속성값 </a:t>
              </a:r>
              <a:r>
                <a:rPr lang="en-US" altLang="ko-KR" sz="1400"/>
                <a:t>4~1</a:t>
              </a:r>
              <a:r>
                <a:rPr lang="ko-KR" altLang="en-US" sz="1400"/>
                <a:t>개까지 입력가능</a:t>
              </a:r>
              <a:r>
                <a:rPr lang="en-US" altLang="ko-KR" sz="1400"/>
                <a:t>! / </a:t>
              </a:r>
              <a:r>
                <a:rPr lang="ko-KR" altLang="en-US" sz="1400"/>
                <a:t>별도의 </a:t>
              </a:r>
              <a:r>
                <a:rPr lang="en-US" altLang="ko-KR" sz="1400"/>
                <a:t>-top / -right / -left / -bottom </a:t>
              </a:r>
              <a:r>
                <a:rPr lang="ko-KR" altLang="en-US" sz="1400"/>
                <a:t>설정 가능</a:t>
              </a:r>
              <a:r>
                <a:rPr lang="en-US" altLang="ko-KR" sz="1400"/>
                <a:t> 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2FA6F3-322F-4985-B243-416F01C37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88" y="3990096"/>
            <a:ext cx="6698424" cy="214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MDN</a:t>
            </a:r>
            <a:r>
              <a:rPr lang="ko-KR" altLang="en-US" sz="3500" b="1"/>
              <a:t> </a:t>
            </a:r>
            <a:r>
              <a:rPr lang="en-US" altLang="ko-KR" sz="2000" b="1"/>
              <a:t>(*Mozilla</a:t>
            </a:r>
            <a:r>
              <a:rPr lang="ko-KR" altLang="en-US" sz="2000" b="1"/>
              <a:t> </a:t>
            </a:r>
            <a:r>
              <a:rPr lang="en-US" altLang="ko-KR" sz="2000" b="1"/>
              <a:t>Developer</a:t>
            </a:r>
            <a:r>
              <a:rPr lang="ko-KR" altLang="en-US" sz="2000" b="1"/>
              <a:t> </a:t>
            </a:r>
            <a:r>
              <a:rPr lang="en-US" altLang="ko-KR" sz="2000" b="1"/>
              <a:t>Network)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HTML,</a:t>
            </a:r>
            <a:r>
              <a:rPr lang="ko-KR" altLang="en-US" sz="1400"/>
              <a:t> </a:t>
            </a:r>
            <a:r>
              <a:rPr lang="en-US" altLang="ko-KR" sz="1400"/>
              <a:t>CSS,</a:t>
            </a:r>
            <a:r>
              <a:rPr lang="ko-KR" altLang="en-US" sz="1400"/>
              <a:t> </a:t>
            </a:r>
            <a:r>
              <a:rPr lang="en-US" altLang="ko-KR" sz="1400"/>
              <a:t>JS</a:t>
            </a:r>
            <a:r>
              <a:rPr lang="ko-KR" altLang="en-US" sz="1400"/>
              <a:t> 등 기초문법 및 지식들 폭넓게 다루고 있는 </a:t>
            </a:r>
            <a:r>
              <a:rPr lang="en-US" altLang="ko-KR" sz="1400"/>
              <a:t>Web </a:t>
            </a:r>
            <a:r>
              <a:rPr lang="ko-KR" altLang="en-US" sz="1400"/>
              <a:t>표준 문서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Mozilla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웹의 발전을 위해 시작된 모질라 프로젝트를 지원하기 위해 만든 비영리 재단법인</a:t>
            </a:r>
            <a:endParaRPr lang="ko-KR" altLang="en-US" sz="14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D53D0C-6A8A-4E73-AB3F-94876128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61" y="3410528"/>
            <a:ext cx="4674439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841B74-DE1D-43B5-AACB-D65D2D8E95C6}"/>
              </a:ext>
            </a:extLst>
          </p:cNvPr>
          <p:cNvSpPr txBox="1"/>
          <p:nvPr/>
        </p:nvSpPr>
        <p:spPr>
          <a:xfrm>
            <a:off x="5546436" y="6006845"/>
            <a:ext cx="561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https://developer.mozilla.org/ko/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30179038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78921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Box-sizing</a:t>
            </a:r>
            <a:r>
              <a:rPr lang="ko-KR" altLang="en-US" sz="3500" b="1"/>
              <a:t> 속성</a:t>
            </a:r>
            <a:endParaRPr lang="ko-KR" altLang="en-US" sz="2000" b="1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B35937-D248-46F6-A66E-B82C8C411FCC}"/>
              </a:ext>
            </a:extLst>
          </p:cNvPr>
          <p:cNvGrpSpPr/>
          <p:nvPr/>
        </p:nvGrpSpPr>
        <p:grpSpPr>
          <a:xfrm>
            <a:off x="3104351" y="2765416"/>
            <a:ext cx="6858799" cy="615554"/>
            <a:chOff x="2008909" y="2765416"/>
            <a:chExt cx="6858799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2008909" y="2765416"/>
              <a:ext cx="6858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content-box : </a:t>
              </a:r>
              <a:r>
                <a:rPr lang="ko-KR" altLang="en-US" sz="1400"/>
                <a:t>기본으로 적용되는 속성 </a:t>
              </a:r>
              <a:r>
                <a:rPr lang="en-US" altLang="ko-KR" sz="1400"/>
                <a:t>/ width</a:t>
              </a:r>
              <a:r>
                <a:rPr lang="ko-KR" altLang="en-US" sz="1400"/>
                <a:t> </a:t>
              </a:r>
              <a:r>
                <a:rPr lang="en-US" altLang="ko-KR" sz="1400"/>
                <a:t>+</a:t>
              </a:r>
              <a:r>
                <a:rPr lang="ko-KR" altLang="en-US" sz="1400"/>
                <a:t> </a:t>
              </a:r>
              <a:r>
                <a:rPr lang="en-US" altLang="ko-KR" sz="1400"/>
                <a:t>2 x (margin+padding+border)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2008909" y="3073193"/>
              <a:ext cx="6858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border-box : </a:t>
              </a:r>
              <a:r>
                <a:rPr lang="ko-KR" altLang="en-US" sz="1400"/>
                <a:t>테두리를 포함한 영역 속성 </a:t>
              </a:r>
              <a:r>
                <a:rPr lang="en-US" altLang="ko-KR" sz="1400"/>
                <a:t>/ width + 2 x (margin)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571194-F3A0-4397-98CA-4595A1770005}"/>
              </a:ext>
            </a:extLst>
          </p:cNvPr>
          <p:cNvGrpSpPr/>
          <p:nvPr/>
        </p:nvGrpSpPr>
        <p:grpSpPr>
          <a:xfrm>
            <a:off x="2174458" y="3543299"/>
            <a:ext cx="7843085" cy="2986765"/>
            <a:chOff x="681038" y="3543299"/>
            <a:chExt cx="7843085" cy="29867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E5ADA97-3DD3-4C3D-B568-A1AB4A4C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38" y="3543299"/>
              <a:ext cx="1872414" cy="29867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A48B1EC-4B1B-40A7-ABDF-C611C2D0E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4650" y="4545962"/>
              <a:ext cx="2590800" cy="184785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6540A7-3BE5-4801-9F57-4AFAF5338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6648" y="4545962"/>
              <a:ext cx="2657475" cy="1914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742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78921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Border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 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3104351" y="2765416"/>
            <a:ext cx="685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border</a:t>
            </a:r>
            <a:r>
              <a:rPr lang="ko-KR" altLang="en-US" sz="1400"/>
              <a:t> </a:t>
            </a:r>
            <a:r>
              <a:rPr lang="en-US" altLang="ko-KR" sz="1400"/>
              <a:t>3</a:t>
            </a:r>
            <a:r>
              <a:rPr lang="ko-KR" altLang="en-US" sz="1400"/>
              <a:t>대 속성 </a:t>
            </a:r>
            <a:r>
              <a:rPr lang="en-US" altLang="ko-KR" sz="1400"/>
              <a:t>: border-width / border-style / border-color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3104351" y="3073193"/>
            <a:ext cx="871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각각 속성을 입력해도 되지만</a:t>
            </a:r>
            <a:r>
              <a:rPr lang="en-US" altLang="ko-KR" sz="1400"/>
              <a:t>, </a:t>
            </a:r>
            <a:r>
              <a:rPr lang="ko-KR" altLang="en-US" sz="1400"/>
              <a:t>한 줄로 입력할 수도 있습니다</a:t>
            </a:r>
            <a:r>
              <a:rPr lang="en-US" altLang="ko-KR" sz="1400"/>
              <a:t>. / </a:t>
            </a:r>
            <a:r>
              <a:rPr lang="en-US" altLang="ko-KR" sz="1400" b="1">
                <a:solidFill>
                  <a:srgbClr val="FF0000"/>
                </a:solidFill>
              </a:rPr>
              <a:t>border-radius : </a:t>
            </a:r>
            <a:r>
              <a:rPr lang="ko-KR" altLang="en-US" sz="1400" b="1">
                <a:solidFill>
                  <a:srgbClr val="FF0000"/>
                </a:solidFill>
              </a:rPr>
              <a:t>테두리 </a:t>
            </a:r>
            <a:r>
              <a:rPr lang="en-US" altLang="ko-KR" sz="1400" b="1">
                <a:solidFill>
                  <a:srgbClr val="FF0000"/>
                </a:solidFill>
              </a:rPr>
              <a:t>(*</a:t>
            </a:r>
            <a:r>
              <a:rPr lang="ko-KR" altLang="en-US" sz="1400" b="1">
                <a:solidFill>
                  <a:srgbClr val="FF0000"/>
                </a:solidFill>
              </a:rPr>
              <a:t>왼쪽 상단부터</a:t>
            </a:r>
            <a:r>
              <a:rPr lang="en-US" altLang="ko-KR" sz="1400" b="1">
                <a:solidFill>
                  <a:srgbClr val="FF0000"/>
                </a:solidFill>
              </a:rPr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85D494-830B-4486-9D86-BC6F078A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3477580"/>
            <a:ext cx="3281363" cy="32113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55D231-22D2-4F0F-9487-63B462D8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3471770"/>
            <a:ext cx="3076575" cy="32171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1D2E75-0ECF-44B3-A875-23074E91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75" y="5482315"/>
            <a:ext cx="5029200" cy="1066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BC90C9-8A67-446A-971F-3634E21CE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812" y="4427800"/>
            <a:ext cx="5038725" cy="981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84D83E2-F531-4055-836F-4B4B882C2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941" y="833520"/>
            <a:ext cx="2448584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37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78921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Background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 </a:t>
            </a:r>
            <a:endParaRPr lang="ko-KR" altLang="en-US" sz="2000" b="1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DDB217-572A-47E3-86EB-14F5C98C2A50}"/>
              </a:ext>
            </a:extLst>
          </p:cNvPr>
          <p:cNvGrpSpPr/>
          <p:nvPr/>
        </p:nvGrpSpPr>
        <p:grpSpPr>
          <a:xfrm>
            <a:off x="1737913" y="2765416"/>
            <a:ext cx="8716174" cy="3782284"/>
            <a:chOff x="3104351" y="2765416"/>
            <a:chExt cx="8716174" cy="37822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3104351" y="2765416"/>
              <a:ext cx="6858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F0000"/>
                  </a:solidFill>
                </a:rPr>
                <a:t>① </a:t>
              </a:r>
              <a:r>
                <a:rPr lang="en-US" altLang="ko-KR" sz="1400" b="1">
                  <a:solidFill>
                    <a:srgbClr val="FF0000"/>
                  </a:solidFill>
                </a:rPr>
                <a:t>background 3</a:t>
              </a:r>
              <a:r>
                <a:rPr lang="ko-KR" altLang="en-US" sz="1400" b="1">
                  <a:solidFill>
                    <a:srgbClr val="FF0000"/>
                  </a:solidFill>
                </a:rPr>
                <a:t>대 속성 </a:t>
              </a:r>
              <a:r>
                <a:rPr lang="en-US" altLang="ko-KR" sz="1400" b="1"/>
                <a:t>: -image (*</a:t>
              </a:r>
              <a:r>
                <a:rPr lang="ko-KR" altLang="en-US" sz="1400" b="1"/>
                <a:t>소스</a:t>
              </a:r>
              <a:r>
                <a:rPr lang="en-US" altLang="ko-KR" sz="1400" b="1"/>
                <a:t>) / -size (*</a:t>
              </a:r>
              <a:r>
                <a:rPr lang="ko-KR" altLang="en-US" sz="1400" b="1"/>
                <a:t>사이즈</a:t>
              </a:r>
              <a:r>
                <a:rPr lang="en-US" altLang="ko-KR" sz="1400" b="1"/>
                <a:t>) / -position (*</a:t>
              </a:r>
              <a:r>
                <a:rPr lang="ko-KR" altLang="en-US" sz="1400" b="1"/>
                <a:t>위치</a:t>
              </a:r>
              <a:r>
                <a:rPr lang="en-US" altLang="ko-KR" sz="1400" b="1"/>
                <a:t>)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3104351" y="3082539"/>
              <a:ext cx="8716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F0000"/>
                  </a:solidFill>
                </a:rPr>
                <a:t>② </a:t>
              </a:r>
              <a:r>
                <a:rPr lang="en-US" altLang="ko-KR" sz="1400" b="1">
                  <a:solidFill>
                    <a:srgbClr val="FF0000"/>
                  </a:solidFill>
                </a:rPr>
                <a:t>background-image</a:t>
              </a:r>
              <a:r>
                <a:rPr lang="ko-KR" altLang="en-US" sz="1400" b="1">
                  <a:solidFill>
                    <a:srgbClr val="FF0000"/>
                  </a:solidFill>
                </a:rPr>
                <a:t>의 경우</a:t>
              </a:r>
              <a:r>
                <a:rPr lang="en-US" altLang="ko-KR" sz="1400"/>
                <a:t>, url( ) </a:t>
              </a:r>
              <a:r>
                <a:rPr lang="ko-KR" altLang="en-US" sz="1400"/>
                <a:t>속성값 활용가능 </a:t>
              </a:r>
              <a:r>
                <a:rPr lang="en-US" altLang="ko-KR" sz="1400"/>
                <a:t>=&gt; </a:t>
              </a:r>
              <a:r>
                <a:rPr lang="ko-KR" altLang="en-US" sz="1400"/>
                <a:t>왼쪽 이미지 순서대로 이미지 노출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34CC4D-AA33-407B-875A-CEA1F85DA4E3}"/>
                </a:ext>
              </a:extLst>
            </p:cNvPr>
            <p:cNvSpPr txBox="1"/>
            <p:nvPr/>
          </p:nvSpPr>
          <p:spPr>
            <a:xfrm>
              <a:off x="3104351" y="3399662"/>
              <a:ext cx="8716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F0000"/>
                  </a:solidFill>
                </a:rPr>
                <a:t>③ </a:t>
              </a:r>
              <a:r>
                <a:rPr lang="en-US" altLang="ko-KR" sz="1400" b="1">
                  <a:solidFill>
                    <a:srgbClr val="FF0000"/>
                  </a:solidFill>
                </a:rPr>
                <a:t>background-size</a:t>
              </a:r>
              <a:r>
                <a:rPr lang="ko-KR" altLang="en-US" sz="1400"/>
                <a:t>의 경우</a:t>
              </a:r>
              <a:r>
                <a:rPr lang="en-US" altLang="ko-KR" sz="1400"/>
                <a:t>, </a:t>
              </a:r>
              <a:r>
                <a:rPr lang="ko-KR" altLang="en-US" sz="1400"/>
                <a:t>너비와 높이 값 표기가능 </a:t>
              </a:r>
              <a:r>
                <a:rPr lang="en-US" altLang="ko-KR" sz="1400"/>
                <a:t>=&gt; </a:t>
              </a:r>
              <a:r>
                <a:rPr lang="ko-KR" altLang="en-US" sz="1400"/>
                <a:t>띄어쓰기 </a:t>
              </a:r>
              <a:r>
                <a:rPr lang="en-US" altLang="ko-KR" sz="1400"/>
                <a:t>VS </a:t>
              </a:r>
              <a:r>
                <a:rPr lang="ko-KR" altLang="en-US" sz="1400"/>
                <a:t>쉼표구분</a:t>
              </a:r>
              <a:r>
                <a:rPr lang="en-US" altLang="ko-KR" sz="1400"/>
                <a:t>(*</a:t>
              </a:r>
              <a:r>
                <a:rPr lang="ko-KR" altLang="en-US" sz="1400"/>
                <a:t>각각의 이미지적용</a:t>
              </a:r>
              <a:r>
                <a:rPr lang="en-US" altLang="ko-KR" sz="1400"/>
                <a:t>)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248B2B-5A14-464B-AC49-D3B2115CDCB7}"/>
                </a:ext>
              </a:extLst>
            </p:cNvPr>
            <p:cNvSpPr txBox="1"/>
            <p:nvPr/>
          </p:nvSpPr>
          <p:spPr>
            <a:xfrm>
              <a:off x="3104351" y="3716785"/>
              <a:ext cx="8716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(</a:t>
              </a:r>
              <a:r>
                <a:rPr lang="ko-KR" altLang="en-US" sz="1400"/>
                <a:t>*</a:t>
              </a:r>
              <a:r>
                <a:rPr lang="en-US" altLang="ko-KR" sz="1400"/>
                <a:t>background-size : contain =&gt; width 100%</a:t>
              </a:r>
              <a:r>
                <a:rPr lang="ko-KR" altLang="en-US" sz="1400"/>
                <a:t>적용 </a:t>
              </a:r>
              <a:r>
                <a:rPr lang="en-US" altLang="ko-KR" sz="1400"/>
                <a:t>/ cover =&gt; height 100%</a:t>
              </a:r>
              <a:r>
                <a:rPr lang="ko-KR" altLang="en-US" sz="1400"/>
                <a:t>적용</a:t>
              </a:r>
              <a:r>
                <a:rPr lang="en-US" altLang="ko-KR" sz="1400"/>
                <a:t>)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B81EED-679F-41B9-9C15-63E88C195CA6}"/>
                </a:ext>
              </a:extLst>
            </p:cNvPr>
            <p:cNvSpPr txBox="1"/>
            <p:nvPr/>
          </p:nvSpPr>
          <p:spPr>
            <a:xfrm>
              <a:off x="3104351" y="4033908"/>
              <a:ext cx="8716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F0000"/>
                  </a:solidFill>
                </a:rPr>
                <a:t>④ </a:t>
              </a:r>
              <a:r>
                <a:rPr lang="en-US" altLang="ko-KR" sz="1400" b="1">
                  <a:solidFill>
                    <a:srgbClr val="FF0000"/>
                  </a:solidFill>
                </a:rPr>
                <a:t>background-repeat </a:t>
              </a:r>
              <a:r>
                <a:rPr lang="en-US" altLang="ko-KR" sz="1400"/>
                <a:t>: </a:t>
              </a:r>
              <a:r>
                <a:rPr lang="ko-KR" altLang="en-US" sz="1400"/>
                <a:t>이미지 반복여부 </a:t>
              </a:r>
              <a:r>
                <a:rPr lang="en-US" altLang="ko-KR" sz="1400"/>
                <a:t>/ no-repeat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5071FD-E1B9-48FA-9C07-F0A0E672F4CA}"/>
                </a:ext>
              </a:extLst>
            </p:cNvPr>
            <p:cNvSpPr txBox="1"/>
            <p:nvPr/>
          </p:nvSpPr>
          <p:spPr>
            <a:xfrm>
              <a:off x="3104351" y="4351031"/>
              <a:ext cx="8716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F0000"/>
                  </a:solidFill>
                </a:rPr>
                <a:t>⑤ </a:t>
              </a:r>
              <a:r>
                <a:rPr lang="en-US" altLang="ko-KR" sz="1400" b="1">
                  <a:solidFill>
                    <a:srgbClr val="FF0000"/>
                  </a:solidFill>
                </a:rPr>
                <a:t>background-attachment </a:t>
              </a:r>
              <a:r>
                <a:rPr lang="en-US" altLang="ko-KR" sz="1400"/>
                <a:t>: </a:t>
              </a:r>
              <a:r>
                <a:rPr lang="ko-KR" altLang="en-US" sz="1400"/>
                <a:t>페이지가 바뀌더라도 이미지가 그 위치에 고정되도록 할지 여부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05389F-8DB8-444E-8C2C-0CB55A03B1DE}"/>
                </a:ext>
              </a:extLst>
            </p:cNvPr>
            <p:cNvSpPr txBox="1"/>
            <p:nvPr/>
          </p:nvSpPr>
          <p:spPr>
            <a:xfrm>
              <a:off x="3104351" y="4701038"/>
              <a:ext cx="8716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F0000"/>
                  </a:solidFill>
                </a:rPr>
                <a:t>⑥ </a:t>
              </a:r>
              <a:r>
                <a:rPr lang="en-US" altLang="ko-KR" sz="1400" b="1">
                  <a:solidFill>
                    <a:srgbClr val="FF0000"/>
                  </a:solidFill>
                </a:rPr>
                <a:t>background-position : </a:t>
              </a:r>
              <a:r>
                <a:rPr lang="ko-KR" altLang="en-US" sz="1400" b="1">
                  <a:solidFill>
                    <a:srgbClr val="FF0000"/>
                  </a:solidFill>
                </a:rPr>
                <a:t>이미지 배치 위치 설정 가능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D4A574-CD56-4F1D-B31A-6279D6FAE05B}"/>
                </a:ext>
              </a:extLst>
            </p:cNvPr>
            <p:cNvSpPr txBox="1"/>
            <p:nvPr/>
          </p:nvSpPr>
          <p:spPr>
            <a:xfrm>
              <a:off x="3104351" y="5008815"/>
              <a:ext cx="8716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(*top / bottom </a:t>
              </a:r>
              <a:r>
                <a:rPr lang="ko-KR" altLang="en-US" sz="1400"/>
                <a:t>도 가능하지만</a:t>
              </a:r>
              <a:r>
                <a:rPr lang="en-US" altLang="ko-KR" sz="1400"/>
                <a:t>, X</a:t>
              </a:r>
              <a:r>
                <a:rPr lang="ko-KR" altLang="en-US" sz="1400"/>
                <a:t>축 위치와 </a:t>
              </a:r>
              <a:r>
                <a:rPr lang="en-US" altLang="ko-KR" sz="1400"/>
                <a:t>Y</a:t>
              </a:r>
              <a:r>
                <a:rPr lang="ko-KR" altLang="en-US" sz="1400"/>
                <a:t>축 위치 따로 설정 가능 </a:t>
              </a:r>
              <a:r>
                <a:rPr lang="en-US" altLang="ko-KR" sz="1400"/>
                <a:t>=&gt; ex. 0px, 100%)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F11A70-67AD-47D5-8E3E-5ED736D83CBF}"/>
                </a:ext>
              </a:extLst>
            </p:cNvPr>
            <p:cNvSpPr txBox="1"/>
            <p:nvPr/>
          </p:nvSpPr>
          <p:spPr>
            <a:xfrm>
              <a:off x="3104351" y="5381520"/>
              <a:ext cx="8716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F0000"/>
                  </a:solidFill>
                </a:rPr>
                <a:t>⑦ </a:t>
              </a:r>
              <a:r>
                <a:rPr lang="en-US" altLang="ko-KR" sz="1400" b="1">
                  <a:solidFill>
                    <a:srgbClr val="FF0000"/>
                  </a:solidFill>
                </a:rPr>
                <a:t>background</a:t>
              </a:r>
              <a:r>
                <a:rPr lang="ko-KR" altLang="en-US" sz="1400" b="1">
                  <a:solidFill>
                    <a:srgbClr val="FF0000"/>
                  </a:solidFill>
                </a:rPr>
                <a:t> 속성을 축약해서 사용하고 싶다면</a:t>
              </a:r>
              <a:r>
                <a:rPr lang="en-US" altLang="ko-KR" sz="1400" b="1">
                  <a:solidFill>
                    <a:srgbClr val="FF0000"/>
                  </a:solidFill>
                </a:rPr>
                <a:t>,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23EF876-A461-464D-95E1-072BBAE1BC81}"/>
                </a:ext>
              </a:extLst>
            </p:cNvPr>
            <p:cNvGrpSpPr/>
            <p:nvPr/>
          </p:nvGrpSpPr>
          <p:grpSpPr>
            <a:xfrm>
              <a:off x="3314700" y="5689297"/>
              <a:ext cx="6267450" cy="495299"/>
              <a:chOff x="3314700" y="5535409"/>
              <a:chExt cx="6267450" cy="49529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9D40304-32AA-4DFA-9F2C-DA3AB33CC9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" b="49175"/>
              <a:stretch/>
            </p:blipFill>
            <p:spPr>
              <a:xfrm>
                <a:off x="3314700" y="5535409"/>
                <a:ext cx="6267450" cy="20816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FEFD913-91BA-4D95-994C-FA612FA7B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9637" y="5783058"/>
                <a:ext cx="3457575" cy="247650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44C9C-0FE5-4DF9-AB46-BB53FDE399A2}"/>
                </a:ext>
              </a:extLst>
            </p:cNvPr>
            <p:cNvSpPr txBox="1"/>
            <p:nvPr/>
          </p:nvSpPr>
          <p:spPr>
            <a:xfrm>
              <a:off x="3104351" y="6239923"/>
              <a:ext cx="8716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(*MDN</a:t>
              </a:r>
              <a:r>
                <a:rPr lang="ko-KR" altLang="en-US" sz="1400"/>
                <a:t> </a:t>
              </a:r>
              <a:r>
                <a:rPr lang="en-US" altLang="ko-KR" sz="1400"/>
                <a:t>&gt;</a:t>
              </a:r>
              <a:r>
                <a:rPr lang="ko-KR" altLang="en-US" sz="1400"/>
                <a:t> </a:t>
              </a:r>
              <a:r>
                <a:rPr lang="en-US" altLang="ko-KR" sz="1400"/>
                <a:t>CSS3</a:t>
              </a:r>
              <a:r>
                <a:rPr lang="ko-KR" altLang="en-US" sz="1400"/>
                <a:t> </a:t>
              </a:r>
              <a:r>
                <a:rPr lang="en-US" altLang="ko-KR" sz="1400"/>
                <a:t>&gt;</a:t>
              </a:r>
              <a:r>
                <a:rPr lang="ko-KR" altLang="en-US" sz="1400"/>
                <a:t> </a:t>
              </a:r>
              <a:r>
                <a:rPr lang="en-US" altLang="ko-KR" sz="1400"/>
                <a:t>background</a:t>
              </a:r>
              <a:r>
                <a:rPr lang="ko-KR" altLang="en-US" sz="1400"/>
                <a:t> </a:t>
              </a:r>
              <a:r>
                <a:rPr lang="en-US" altLang="ko-KR" sz="1400"/>
                <a:t>&gt;</a:t>
              </a:r>
              <a:r>
                <a:rPr lang="ko-KR" altLang="en-US" sz="1400"/>
                <a:t> </a:t>
              </a:r>
              <a:r>
                <a:rPr lang="en-US" altLang="ko-KR" sz="1400"/>
                <a:t>specification &gt; </a:t>
              </a:r>
              <a:r>
                <a:rPr lang="en-US" altLang="ko-KR" sz="1400" b="0" i="0" u="none" strike="noStrike">
                  <a:effectLst/>
                  <a:latin typeface="Inter"/>
                  <a:hlinkClick r:id="rId4"/>
                </a:rPr>
                <a:t>CSS Backgrounds and Borders Module Level 3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9736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78921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Background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 </a:t>
            </a:r>
            <a:endParaRPr lang="ko-KR" altLang="en-US" sz="2000" b="1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F94696-6515-425D-B684-55BC233F2BC3}"/>
              </a:ext>
            </a:extLst>
          </p:cNvPr>
          <p:cNvGrpSpPr/>
          <p:nvPr/>
        </p:nvGrpSpPr>
        <p:grpSpPr>
          <a:xfrm>
            <a:off x="1718901" y="2778693"/>
            <a:ext cx="8754199" cy="3927488"/>
            <a:chOff x="285028" y="2778693"/>
            <a:chExt cx="8754199" cy="3927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A8B05A-7C9A-452D-860B-DE786B986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028" y="2778693"/>
              <a:ext cx="4657725" cy="39274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F7D4CD-B9C7-4304-81B2-B1C95465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1577" y="4353506"/>
              <a:ext cx="4057650" cy="2352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04232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78921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font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 </a:t>
            </a:r>
            <a:endParaRPr lang="ko-KR" altLang="en-US" sz="2000" b="1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8F3127-A207-4B8E-94B6-1CFF7527613D}"/>
              </a:ext>
            </a:extLst>
          </p:cNvPr>
          <p:cNvGrpSpPr/>
          <p:nvPr/>
        </p:nvGrpSpPr>
        <p:grpSpPr>
          <a:xfrm>
            <a:off x="3873103" y="3175681"/>
            <a:ext cx="4445794" cy="3498793"/>
            <a:chOff x="308096" y="2992023"/>
            <a:chExt cx="4641973" cy="37000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E79A7FA-616A-485B-B5C2-C46A14A33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096" y="2992023"/>
              <a:ext cx="2268589" cy="370003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35B9186-B931-4902-8BC8-60D1DDD2F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2348" y="2992024"/>
              <a:ext cx="1807721" cy="244126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3939775" y="2765416"/>
            <a:ext cx="431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h1</a:t>
            </a:r>
            <a:r>
              <a:rPr lang="ko-KR" altLang="en-US" sz="1400"/>
              <a:t>태그 기본크기 </a:t>
            </a:r>
            <a:r>
              <a:rPr lang="en-US" altLang="ko-KR" sz="1400"/>
              <a:t>32px / p</a:t>
            </a:r>
            <a:r>
              <a:rPr lang="ko-KR" altLang="en-US" sz="1400"/>
              <a:t>태그 기본크기 </a:t>
            </a:r>
            <a:r>
              <a:rPr lang="en-US" altLang="ko-KR" sz="1400"/>
              <a:t>16px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5377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78921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Font-family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 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1584815" y="2765416"/>
            <a:ext cx="9022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기본적인 영어 폰트 설정 </a:t>
            </a:r>
            <a:r>
              <a:rPr lang="en-US" altLang="ko-KR" sz="1400"/>
              <a:t>/ </a:t>
            </a:r>
            <a:r>
              <a:rPr lang="ko-KR" altLang="en-US" sz="1400"/>
              <a:t>개발자와 사용자간 설치된 폰트가 다를 수 있기 때문에 폰트속성 여러 개 적용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C5C9C-825C-45BD-9829-29E12DB37C13}"/>
              </a:ext>
            </a:extLst>
          </p:cNvPr>
          <p:cNvSpPr txBox="1"/>
          <p:nvPr/>
        </p:nvSpPr>
        <p:spPr>
          <a:xfrm>
            <a:off x="1584813" y="3073193"/>
            <a:ext cx="7448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ko-KR" altLang="en-US" sz="1400" b="1"/>
              <a:t>모서리에 돌기가 있는 폰트를 </a:t>
            </a:r>
            <a:r>
              <a:rPr lang="en-US" altLang="ko-KR" sz="1400" b="1"/>
              <a:t>Serif</a:t>
            </a:r>
            <a:r>
              <a:rPr lang="ko-KR" altLang="en-US" sz="1400" b="1"/>
              <a:t>라고 부르고</a:t>
            </a:r>
            <a:r>
              <a:rPr lang="en-US" altLang="ko-KR" sz="1400" b="1"/>
              <a:t>, </a:t>
            </a:r>
            <a:r>
              <a:rPr lang="ko-KR" altLang="en-US" sz="1400" b="1"/>
              <a:t>없는 폰트를 </a:t>
            </a:r>
            <a:r>
              <a:rPr lang="en-US" altLang="ko-KR" sz="1400" b="1"/>
              <a:t>Sans-Serif</a:t>
            </a:r>
            <a:r>
              <a:rPr lang="ko-KR" altLang="en-US" sz="1400" b="1"/>
              <a:t>라고 부릅니다</a:t>
            </a:r>
            <a:r>
              <a:rPr lang="en-US" altLang="ko-KR" sz="1400" b="1"/>
              <a:t>.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CDF80-9AC4-4A2A-8794-BAE4036505AE}"/>
              </a:ext>
            </a:extLst>
          </p:cNvPr>
          <p:cNvSpPr txBox="1"/>
          <p:nvPr/>
        </p:nvSpPr>
        <p:spPr>
          <a:xfrm>
            <a:off x="1584812" y="3380970"/>
            <a:ext cx="8306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만약 컴퓨터 운영체제에 설치되어있지 않은 폰트를 사용했을 경우</a:t>
            </a:r>
            <a:r>
              <a:rPr lang="en-US" altLang="ko-KR" sz="1400"/>
              <a:t>, </a:t>
            </a:r>
            <a:r>
              <a:rPr lang="ko-KR" altLang="en-US" sz="1400"/>
              <a:t>설정에 세팅되어있는 폰트 적용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BA9C2B-8BDE-40E2-A80E-E0014E04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41" y="3784808"/>
            <a:ext cx="5005894" cy="28965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CC3187-9AD7-4A1B-B073-0ADC4253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656" y="3749846"/>
            <a:ext cx="4184531" cy="26796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5D3FB5-81F1-4B7C-B4E7-C8597A33A1C6}"/>
              </a:ext>
            </a:extLst>
          </p:cNvPr>
          <p:cNvSpPr txBox="1"/>
          <p:nvPr/>
        </p:nvSpPr>
        <p:spPr>
          <a:xfrm>
            <a:off x="7000874" y="6477823"/>
            <a:ext cx="2784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&lt;</a:t>
            </a:r>
            <a:r>
              <a:rPr lang="ko-KR" altLang="en-US" sz="1400" b="1">
                <a:solidFill>
                  <a:srgbClr val="FF0000"/>
                </a:solidFill>
              </a:rPr>
              <a:t>구글 외부폰트 사용하는 방법</a:t>
            </a:r>
            <a:r>
              <a:rPr lang="en-US" altLang="ko-KR" sz="1400" b="1">
                <a:solidFill>
                  <a:srgbClr val="FF0000"/>
                </a:solidFill>
              </a:rPr>
              <a:t>&gt;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450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font-style &amp; font-weight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 </a:t>
            </a:r>
            <a:endParaRPr lang="ko-KR" altLang="en-US" sz="20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FD1123-396B-4CEA-A974-F1E593D3293B}"/>
              </a:ext>
            </a:extLst>
          </p:cNvPr>
          <p:cNvGrpSpPr/>
          <p:nvPr/>
        </p:nvGrpSpPr>
        <p:grpSpPr>
          <a:xfrm>
            <a:off x="3731968" y="2765416"/>
            <a:ext cx="4728064" cy="615554"/>
            <a:chOff x="1584813" y="2765416"/>
            <a:chExt cx="4728064" cy="615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08FAD1-1D06-4900-9753-90D31CAEF056}"/>
                </a:ext>
              </a:extLst>
            </p:cNvPr>
            <p:cNvSpPr txBox="1"/>
            <p:nvPr/>
          </p:nvSpPr>
          <p:spPr>
            <a:xfrm>
              <a:off x="1584815" y="2765416"/>
              <a:ext cx="4385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폰트의 기울기 및 두께를 조정하는 스타일 속성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C5C9C-825C-45BD-9829-29E12DB37C13}"/>
                </a:ext>
              </a:extLst>
            </p:cNvPr>
            <p:cNvSpPr txBox="1"/>
            <p:nvPr/>
          </p:nvSpPr>
          <p:spPr>
            <a:xfrm>
              <a:off x="1584813" y="3073193"/>
              <a:ext cx="4728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ko-KR" altLang="en-US" sz="1400" b="1"/>
                <a:t>일반폰트의 두께 </a:t>
              </a:r>
              <a:r>
                <a:rPr lang="en-US" altLang="ko-KR" sz="1400" b="1"/>
                <a:t>: 400 / </a:t>
              </a:r>
              <a:r>
                <a:rPr lang="ko-KR" altLang="en-US" sz="1400" b="1"/>
                <a:t>두꺼운 폰트의 두께 </a:t>
              </a:r>
              <a:r>
                <a:rPr lang="en-US" altLang="ko-KR" sz="1400" b="1"/>
                <a:t>: 700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7DD921B-8A9A-4790-901E-51F5EC16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982" y="3612512"/>
            <a:ext cx="53530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Line-height &amp; text-align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 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1776599" y="2765416"/>
            <a:ext cx="4385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line-height : </a:t>
            </a:r>
            <a:r>
              <a:rPr lang="ko-KR" altLang="en-US" sz="1400"/>
              <a:t>글자를 수직정렬하고 싶을 때 사용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C5C9C-825C-45BD-9829-29E12DB37C13}"/>
              </a:ext>
            </a:extLst>
          </p:cNvPr>
          <p:cNvSpPr txBox="1"/>
          <p:nvPr/>
        </p:nvSpPr>
        <p:spPr>
          <a:xfrm>
            <a:off x="1776596" y="3073193"/>
            <a:ext cx="863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text-align : </a:t>
            </a:r>
            <a:r>
              <a:rPr lang="ko-KR" altLang="en-US" sz="1400"/>
              <a:t>글자를 수평정렬하고 싶을 때 사용 </a:t>
            </a:r>
            <a:r>
              <a:rPr lang="en-US" altLang="ko-KR" sz="1400" b="1">
                <a:solidFill>
                  <a:srgbClr val="FF0000"/>
                </a:solidFill>
              </a:rPr>
              <a:t>(</a:t>
            </a:r>
            <a:r>
              <a:rPr lang="ko-KR" altLang="en-US" sz="1400" b="1">
                <a:solidFill>
                  <a:srgbClr val="FF0000"/>
                </a:solidFill>
              </a:rPr>
              <a:t>*</a:t>
            </a:r>
            <a:r>
              <a:rPr lang="en-US" altLang="ko-KR" sz="1400" b="1">
                <a:solidFill>
                  <a:srgbClr val="FF0000"/>
                </a:solidFill>
              </a:rPr>
              <a:t>inline</a:t>
            </a:r>
            <a:r>
              <a:rPr lang="ko-KR" altLang="en-US" sz="1400" b="1">
                <a:solidFill>
                  <a:srgbClr val="FF0000"/>
                </a:solidFill>
              </a:rPr>
              <a:t>의 경우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너비가 존재하지 않기 때문에 사용불가</a:t>
            </a:r>
            <a:r>
              <a:rPr lang="en-US" altLang="ko-KR" sz="1400" b="1">
                <a:solidFill>
                  <a:srgbClr val="FF0000"/>
                </a:solidFill>
              </a:rPr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31E74-153E-4CA7-AE0F-3FDADE6D0F89}"/>
              </a:ext>
            </a:extLst>
          </p:cNvPr>
          <p:cNvSpPr txBox="1"/>
          <p:nvPr/>
        </p:nvSpPr>
        <p:spPr>
          <a:xfrm>
            <a:off x="1776596" y="3407347"/>
            <a:ext cx="863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</a:t>
            </a:r>
            <a:r>
              <a:rPr lang="en-US" altLang="ko-KR" sz="1400"/>
              <a:t>text-decoration : a</a:t>
            </a:r>
            <a:r>
              <a:rPr lang="ko-KR" altLang="en-US" sz="1400"/>
              <a:t>태그에 </a:t>
            </a:r>
            <a:r>
              <a:rPr lang="en-US" altLang="ko-KR" sz="1400"/>
              <a:t>href</a:t>
            </a:r>
            <a:r>
              <a:rPr lang="ko-KR" altLang="en-US" sz="1400"/>
              <a:t>속성 사용 시</a:t>
            </a:r>
            <a:r>
              <a:rPr lang="en-US" altLang="ko-KR" sz="1400"/>
              <a:t>, </a:t>
            </a:r>
            <a:r>
              <a:rPr lang="ko-KR" altLang="en-US" sz="1400"/>
              <a:t>링크 밑줄 없애고 싶은 경우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016977A-2304-4B5B-83CC-3328595EADFB}"/>
              </a:ext>
            </a:extLst>
          </p:cNvPr>
          <p:cNvGrpSpPr/>
          <p:nvPr/>
        </p:nvGrpSpPr>
        <p:grpSpPr>
          <a:xfrm>
            <a:off x="859199" y="3678287"/>
            <a:ext cx="10473603" cy="3124717"/>
            <a:chOff x="281977" y="3678287"/>
            <a:chExt cx="10473603" cy="312471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6A2EDE2-3826-413F-885D-3DB08D5B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77" y="3741501"/>
              <a:ext cx="2775438" cy="30615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85CFEFA-AFF3-4D6A-93A6-93D8CB59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005" y="3741501"/>
              <a:ext cx="3641481" cy="10826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E24CC9-1981-4F48-900F-3F1E19EC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1294" y="5132204"/>
              <a:ext cx="2475950" cy="139786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436933E-4E9B-451D-97EB-3B5D03F8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2076" y="4332647"/>
              <a:ext cx="3833504" cy="247035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C45596-19E5-4437-9FF0-0398837F8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9391" y="3678287"/>
              <a:ext cx="3258873" cy="640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5325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Position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1634182" y="2765416"/>
            <a:ext cx="8923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상대위치좌표</a:t>
            </a:r>
            <a:r>
              <a:rPr lang="en-US" altLang="ko-KR" sz="1400"/>
              <a:t> : static(*</a:t>
            </a:r>
            <a:r>
              <a:rPr lang="ko-KR" altLang="en-US" sz="1400"/>
              <a:t>태그가 위에서 아래로 순서대로 배치</a:t>
            </a:r>
            <a:r>
              <a:rPr lang="en-US" altLang="ko-KR" sz="1400"/>
              <a:t>)</a:t>
            </a:r>
            <a:r>
              <a:rPr lang="ko-KR" altLang="en-US" sz="1400"/>
              <a:t> </a:t>
            </a:r>
            <a:r>
              <a:rPr lang="en-US" altLang="ko-KR" sz="1400"/>
              <a:t>/ relative(*</a:t>
            </a:r>
            <a:r>
              <a:rPr lang="ko-KR" altLang="en-US" sz="1400"/>
              <a:t>초기 위치 상태에서 상하좌우 배치</a:t>
            </a:r>
            <a:r>
              <a:rPr lang="en-US" altLang="ko-KR" sz="1400"/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C5C9C-825C-45BD-9829-29E12DB37C13}"/>
              </a:ext>
            </a:extLst>
          </p:cNvPr>
          <p:cNvSpPr txBox="1"/>
          <p:nvPr/>
        </p:nvSpPr>
        <p:spPr>
          <a:xfrm>
            <a:off x="1634179" y="3073193"/>
            <a:ext cx="7974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절대위치좌표 </a:t>
            </a:r>
            <a:r>
              <a:rPr lang="en-US" altLang="ko-KR" sz="1400"/>
              <a:t>: absolute(*</a:t>
            </a:r>
            <a:r>
              <a:rPr lang="ko-KR" altLang="en-US" sz="1400"/>
              <a:t>절대위치 좌표 설정</a:t>
            </a:r>
            <a:r>
              <a:rPr lang="en-US" altLang="ko-KR" sz="1400"/>
              <a:t>) / fixed(*</a:t>
            </a:r>
            <a:r>
              <a:rPr lang="ko-KR" altLang="en-US" sz="1400"/>
              <a:t>화면을 기준으로 절대위치 좌표 설정</a:t>
            </a:r>
            <a:r>
              <a:rPr lang="en-US" altLang="ko-KR" sz="1400"/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D1F70-1FDD-46C6-A3A1-713D301C3927}"/>
              </a:ext>
            </a:extLst>
          </p:cNvPr>
          <p:cNvSpPr txBox="1"/>
          <p:nvPr/>
        </p:nvSpPr>
        <p:spPr>
          <a:xfrm>
            <a:off x="1634179" y="3376902"/>
            <a:ext cx="7974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자손의 </a:t>
            </a:r>
            <a:r>
              <a:rPr lang="en-US" altLang="ko-KR" sz="1400"/>
              <a:t>position</a:t>
            </a:r>
            <a:r>
              <a:rPr lang="ko-KR" altLang="en-US" sz="1400"/>
              <a:t>에 </a:t>
            </a:r>
            <a:r>
              <a:rPr lang="en-US" altLang="ko-KR" sz="1400"/>
              <a:t>absolute</a:t>
            </a:r>
            <a:r>
              <a:rPr lang="ko-KR" altLang="en-US" sz="1400"/>
              <a:t>를 적용한다면</a:t>
            </a:r>
            <a:r>
              <a:rPr lang="en-US" altLang="ko-KR" sz="1400"/>
              <a:t>, </a:t>
            </a:r>
            <a:r>
              <a:rPr lang="ko-KR" altLang="en-US" sz="1400"/>
              <a:t>부모 속성에 </a:t>
            </a:r>
            <a:r>
              <a:rPr lang="en-US" altLang="ko-KR" sz="1400"/>
              <a:t>realtive</a:t>
            </a:r>
            <a:r>
              <a:rPr lang="ko-KR" altLang="en-US" sz="1400"/>
              <a:t>를 적용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B89FD-5CE2-4CD7-B41D-4318CCBDFFDD}"/>
              </a:ext>
            </a:extLst>
          </p:cNvPr>
          <p:cNvSpPr txBox="1"/>
          <p:nvPr/>
        </p:nvSpPr>
        <p:spPr>
          <a:xfrm>
            <a:off x="1634179" y="3654931"/>
            <a:ext cx="9839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</a:t>
            </a:r>
            <a:r>
              <a:rPr lang="en-US" altLang="ko-KR" sz="1400"/>
              <a:t>overflow : </a:t>
            </a:r>
            <a:r>
              <a:rPr lang="ko-KR" altLang="en-US" sz="1400"/>
              <a:t>내부의 요소가 부모 범위를 벗어날 때</a:t>
            </a:r>
            <a:r>
              <a:rPr lang="en-US" altLang="ko-KR" sz="1400"/>
              <a:t>, </a:t>
            </a:r>
            <a:r>
              <a:rPr lang="ko-KR" altLang="en-US" sz="1400"/>
              <a:t>처리하는 속성 </a:t>
            </a:r>
            <a:r>
              <a:rPr lang="en-US" altLang="ko-KR" sz="1400"/>
              <a:t>(*ex. Hidden / scroll =&gt; scroll-x or</a:t>
            </a:r>
            <a:r>
              <a:rPr lang="ko-KR" altLang="en-US" sz="1400"/>
              <a:t> </a:t>
            </a:r>
            <a:r>
              <a:rPr lang="en-US" altLang="ko-KR" sz="1400"/>
              <a:t>scroll-y</a:t>
            </a:r>
            <a:r>
              <a:rPr lang="ko-KR" altLang="en-US" sz="1400"/>
              <a:t> 설정 가능</a:t>
            </a:r>
            <a:r>
              <a:rPr lang="en-US" altLang="ko-KR" sz="1400"/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1B3692-F2D1-48F1-9487-1A183DA547A1}"/>
              </a:ext>
            </a:extLst>
          </p:cNvPr>
          <p:cNvGrpSpPr/>
          <p:nvPr/>
        </p:nvGrpSpPr>
        <p:grpSpPr>
          <a:xfrm>
            <a:off x="882529" y="3988388"/>
            <a:ext cx="10426943" cy="2823657"/>
            <a:chOff x="947371" y="3988388"/>
            <a:chExt cx="10426943" cy="282365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E291C73-57AF-40F8-BD24-84F986252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599" y="4286750"/>
              <a:ext cx="4287715" cy="224331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F6BC016-A5DF-4BCF-AC4F-A53EE380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371" y="3988388"/>
              <a:ext cx="1734283" cy="282365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A23B2F6-0BB1-42DD-AED8-5D83955F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8789" y="3988388"/>
              <a:ext cx="3943350" cy="2085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6126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Position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81E73F-7E7C-4110-9DFC-1B3F561E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5" y="2534117"/>
            <a:ext cx="2336190" cy="41435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DDFD7D-484F-490C-A2D9-2A497902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710" y="2481495"/>
            <a:ext cx="1480227" cy="42487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B5C55C-C520-4C55-B109-0B2CE89FD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88" y="4317287"/>
            <a:ext cx="2295896" cy="23603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409062-473F-4B68-9FE5-C59459F2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35" y="3921368"/>
            <a:ext cx="978593" cy="2808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DF4A85-98BC-40F6-A85D-78E226C1D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695" y="4317287"/>
            <a:ext cx="1845595" cy="23684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C840062-DF51-4713-BC56-CDCA81FC1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701" y="4361866"/>
            <a:ext cx="2363302" cy="236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87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W3C School</a:t>
            </a:r>
            <a:endParaRPr lang="ko-KR" altLang="en-US" sz="2000" b="1"/>
          </a:p>
        </p:txBody>
      </p:sp>
      <p:grpSp>
        <p:nvGrpSpPr>
          <p:cNvPr id="3" name="그룹 2"/>
          <p:cNvGrpSpPr/>
          <p:nvPr/>
        </p:nvGrpSpPr>
        <p:grpSpPr>
          <a:xfrm>
            <a:off x="3072740" y="2765416"/>
            <a:ext cx="6046520" cy="615554"/>
            <a:chOff x="2008909" y="2765416"/>
            <a:chExt cx="6046520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2008909" y="2765416"/>
              <a:ext cx="4870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온라인으로 웹 기술을 배우는 교육용 웹 사이트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2008909" y="3073193"/>
              <a:ext cx="6046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 smtClean="0"/>
                <a:t>www = World Wide Web</a:t>
              </a:r>
              <a:r>
                <a:rPr lang="ko-KR" altLang="en-US" sz="1400" smtClean="0"/>
                <a:t>을 개발한 </a:t>
              </a:r>
              <a:r>
                <a:rPr lang="en-US" altLang="ko-KR" sz="1400" smtClean="0"/>
                <a:t>w3c</a:t>
              </a:r>
              <a:r>
                <a:rPr lang="ko-KR" altLang="en-US" sz="1400" smtClean="0"/>
                <a:t>에서 운영하는 사이트</a:t>
              </a:r>
              <a:endParaRPr lang="ko-KR" altLang="en-US" sz="14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48125" y="3574400"/>
            <a:ext cx="10295751" cy="2955665"/>
            <a:chOff x="1165709" y="3574400"/>
            <a:chExt cx="10295751" cy="2955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841B74-DE1D-43B5-AACB-D65D2D8E95C6}"/>
                </a:ext>
              </a:extLst>
            </p:cNvPr>
            <p:cNvSpPr txBox="1"/>
            <p:nvPr/>
          </p:nvSpPr>
          <p:spPr>
            <a:xfrm>
              <a:off x="5546436" y="6006845"/>
              <a:ext cx="5611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/>
                <a:t>https://www.w3schools.com/</a:t>
              </a:r>
              <a:endParaRPr lang="ko-KR" altLang="en-US" sz="2800" b="1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09" y="3574400"/>
              <a:ext cx="3814061" cy="2955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502" y="3779300"/>
              <a:ext cx="6218958" cy="19488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88918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Position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C7BA6-91CC-4622-AB6C-58FFC026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94" y="2873407"/>
            <a:ext cx="2881313" cy="37646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C5AF01-D83A-4C52-84E1-7593A6FE6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07" y="5287359"/>
            <a:ext cx="3692770" cy="1380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265368-1503-47D5-8BCD-0E2D3D627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354" y="2759106"/>
            <a:ext cx="2049219" cy="39845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D19BFD-A05E-4B31-86F9-9A40F189E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3469" y="4260336"/>
            <a:ext cx="2488009" cy="250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582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Position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3E8FE7-5350-42B8-969D-DBA39EDF0C7E}"/>
              </a:ext>
            </a:extLst>
          </p:cNvPr>
          <p:cNvGrpSpPr/>
          <p:nvPr/>
        </p:nvGrpSpPr>
        <p:grpSpPr>
          <a:xfrm>
            <a:off x="3385803" y="2677713"/>
            <a:ext cx="5420395" cy="4180287"/>
            <a:chOff x="2744728" y="2677713"/>
            <a:chExt cx="5420395" cy="41802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C09439-379E-4006-8870-9B75F45A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4728" y="2677713"/>
              <a:ext cx="1932779" cy="402749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4BFF49B-CB29-4DD2-A883-096D9729F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6163" y="2743200"/>
              <a:ext cx="3108960" cy="411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584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float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873026" y="2765416"/>
            <a:ext cx="644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left : </a:t>
            </a:r>
            <a:r>
              <a:rPr lang="ko-KR" altLang="en-US" sz="1400"/>
              <a:t>태그를 왼쪽에 붙일 때 사용 </a:t>
            </a:r>
            <a:r>
              <a:rPr lang="en-US" altLang="ko-KR" sz="1400"/>
              <a:t>/ right : </a:t>
            </a:r>
            <a:r>
              <a:rPr lang="ko-KR" altLang="en-US" sz="1400"/>
              <a:t>태그를 오른쪽에 붙일 때 사용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3E3518-9095-4996-968C-E98AC515955B}"/>
              </a:ext>
            </a:extLst>
          </p:cNvPr>
          <p:cNvGrpSpPr/>
          <p:nvPr/>
        </p:nvGrpSpPr>
        <p:grpSpPr>
          <a:xfrm>
            <a:off x="2834054" y="3267063"/>
            <a:ext cx="6523893" cy="3346670"/>
            <a:chOff x="219807" y="3267063"/>
            <a:chExt cx="6523893" cy="33466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99E19F4-276E-4A7C-96A5-717AD858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807" y="3267063"/>
              <a:ext cx="3429964" cy="32377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43584F-8AD9-498D-8DD6-919D7AC5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3800" y="4618331"/>
              <a:ext cx="3009900" cy="1995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924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One</a:t>
            </a:r>
            <a:r>
              <a:rPr lang="ko-KR" altLang="en-US" sz="3500" b="1"/>
              <a:t> </a:t>
            </a:r>
            <a:r>
              <a:rPr lang="en-US" altLang="ko-KR" sz="3500" b="1"/>
              <a:t>True</a:t>
            </a:r>
            <a:r>
              <a:rPr lang="ko-KR" altLang="en-US" sz="3500" b="1"/>
              <a:t> </a:t>
            </a:r>
            <a:r>
              <a:rPr lang="en-US" altLang="ko-KR" sz="3500" b="1"/>
              <a:t>layout</a:t>
            </a:r>
            <a:r>
              <a:rPr lang="ko-KR" altLang="en-US" sz="3500" b="1"/>
              <a:t> </a:t>
            </a:r>
            <a:r>
              <a:rPr lang="en-US" altLang="ko-KR" sz="3500" b="1"/>
              <a:t>&amp;</a:t>
            </a:r>
            <a:r>
              <a:rPr lang="ko-KR" altLang="en-US" sz="3500" b="1"/>
              <a:t> </a:t>
            </a:r>
            <a:r>
              <a:rPr lang="en-US" altLang="ko-KR" sz="3500" b="1"/>
              <a:t>float </a:t>
            </a:r>
            <a:r>
              <a:rPr lang="ko-KR" altLang="en-US" sz="3500" b="1"/>
              <a:t>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873026" y="2765416"/>
            <a:ext cx="644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자손에 </a:t>
            </a:r>
            <a:r>
              <a:rPr lang="en-US" altLang="ko-KR" sz="1400"/>
              <a:t>float </a:t>
            </a:r>
            <a:r>
              <a:rPr lang="ko-KR" altLang="en-US" sz="1400"/>
              <a:t>속성을 적용하면</a:t>
            </a:r>
            <a:r>
              <a:rPr lang="en-US" altLang="ko-KR" sz="1400"/>
              <a:t>, </a:t>
            </a:r>
            <a:r>
              <a:rPr lang="ko-KR" altLang="en-US" sz="1400"/>
              <a:t>부모의 </a:t>
            </a:r>
            <a:r>
              <a:rPr lang="en-US" altLang="ko-KR" sz="1400"/>
              <a:t>overflow </a:t>
            </a:r>
            <a:r>
              <a:rPr lang="ko-KR" altLang="en-US" sz="1400"/>
              <a:t>속성에 </a:t>
            </a:r>
            <a:r>
              <a:rPr lang="en-US" altLang="ko-KR" sz="1400"/>
              <a:t>hidden </a:t>
            </a:r>
            <a:r>
              <a:rPr lang="ko-KR" altLang="en-US" sz="1400"/>
              <a:t>적용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773FC8-1103-4528-8516-F4E9399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35" y="3502039"/>
            <a:ext cx="6907685" cy="3028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4A5C8E-665F-419D-8FA8-2EADE517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8" y="3294496"/>
            <a:ext cx="1559940" cy="32355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27E64F-4946-4548-A263-CD31B15D0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320" y="3597409"/>
            <a:ext cx="3331185" cy="29326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509436-F9DA-49FC-A481-B5D6FE62D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815" y="145077"/>
            <a:ext cx="2076816" cy="1784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89EEF4-0B91-48D3-9C07-88AB19E4A6D9}"/>
              </a:ext>
            </a:extLst>
          </p:cNvPr>
          <p:cNvSpPr txBox="1"/>
          <p:nvPr/>
        </p:nvSpPr>
        <p:spPr>
          <a:xfrm>
            <a:off x="2873026" y="3039377"/>
            <a:ext cx="644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만약 </a:t>
            </a:r>
            <a:r>
              <a:rPr lang="en-US" altLang="ko-KR" sz="1400"/>
              <a:t>overflow : hidden </a:t>
            </a:r>
            <a:r>
              <a:rPr lang="ko-KR" altLang="en-US" sz="1400"/>
              <a:t>사용안하는 경우</a:t>
            </a:r>
            <a:r>
              <a:rPr lang="en-US" altLang="ko-KR" sz="1400"/>
              <a:t>, </a:t>
            </a:r>
            <a:r>
              <a:rPr lang="ko-KR" altLang="en-US" sz="1400"/>
              <a:t>구분영역에 </a:t>
            </a:r>
            <a:r>
              <a:rPr lang="en-US" altLang="ko-KR" sz="1400"/>
              <a:t>clear:both </a:t>
            </a:r>
            <a:r>
              <a:rPr lang="ko-KR" altLang="en-US" sz="1400"/>
              <a:t>사용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9654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그림자 속성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873026" y="2765416"/>
            <a:ext cx="644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text-shadow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 글자에 그림자를 부여하는 스타일 속성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89EEF4-0B91-48D3-9C07-88AB19E4A6D9}"/>
              </a:ext>
            </a:extLst>
          </p:cNvPr>
          <p:cNvSpPr txBox="1"/>
          <p:nvPr/>
        </p:nvSpPr>
        <p:spPr>
          <a:xfrm>
            <a:off x="2873026" y="3039377"/>
            <a:ext cx="644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box-shadow : </a:t>
            </a:r>
            <a:r>
              <a:rPr lang="ko-KR" altLang="en-US" sz="1400"/>
              <a:t>박스에 그림자를 부여하는 속성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81A1DB-7914-4D56-939D-68B872D9ECA6}"/>
              </a:ext>
            </a:extLst>
          </p:cNvPr>
          <p:cNvGrpSpPr/>
          <p:nvPr/>
        </p:nvGrpSpPr>
        <p:grpSpPr>
          <a:xfrm>
            <a:off x="496766" y="3901414"/>
            <a:ext cx="11198468" cy="1819117"/>
            <a:chOff x="131885" y="3901414"/>
            <a:chExt cx="11198468" cy="181911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EE4F1F1-C2EE-4FD1-ADBF-8859BABED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885" y="3901414"/>
              <a:ext cx="4510454" cy="181911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E96C81-6C97-4278-9680-1AA926429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4404" y="3901414"/>
              <a:ext cx="6445949" cy="1533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2453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그라디언트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873026" y="2765416"/>
            <a:ext cx="644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두 가지 이상의 색상을 혼합해서 사용하는 경우</a:t>
            </a:r>
            <a:r>
              <a:rPr lang="en-US" altLang="ko-KR" sz="1400"/>
              <a:t>, </a:t>
            </a:r>
            <a:r>
              <a:rPr lang="ko-KR" altLang="en-US" sz="1400"/>
              <a:t>그라디언트 활용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89EEF4-0B91-48D3-9C07-88AB19E4A6D9}"/>
              </a:ext>
            </a:extLst>
          </p:cNvPr>
          <p:cNvSpPr txBox="1"/>
          <p:nvPr/>
        </p:nvSpPr>
        <p:spPr>
          <a:xfrm>
            <a:off x="2873026" y="3039377"/>
            <a:ext cx="644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그라디언트 사이트 </a:t>
            </a:r>
            <a:r>
              <a:rPr lang="en-US" altLang="ko-KR" sz="1400"/>
              <a:t>: http://www.colorzilla.com/gradient-editor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7DEF26-CC0F-41C5-8F19-262F936C500D}"/>
              </a:ext>
            </a:extLst>
          </p:cNvPr>
          <p:cNvGrpSpPr/>
          <p:nvPr/>
        </p:nvGrpSpPr>
        <p:grpSpPr>
          <a:xfrm>
            <a:off x="687888" y="3628425"/>
            <a:ext cx="10816224" cy="3157760"/>
            <a:chOff x="452583" y="3689970"/>
            <a:chExt cx="10816224" cy="3157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030E86-D470-44A4-8F05-174FAB84A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689970"/>
              <a:ext cx="3415471" cy="281741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DD5A49C-0560-425D-B130-42C04C2C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2006" y="3689970"/>
              <a:ext cx="7156801" cy="1590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9EEA9BE-AD87-44AB-BA85-BCFA80C0B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2006" y="5295155"/>
              <a:ext cx="5857875" cy="155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8559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스타일시트 적용순서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613217" y="2765416"/>
            <a:ext cx="6965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스타일시트는 동일한 속성 중 가장 마지막에 위치한 스타일을 최종 스타일로 인식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EC4113-E46E-4D4C-B7CC-4D885558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3309204"/>
            <a:ext cx="30099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003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웹 페이지 레이아웃</a:t>
            </a:r>
            <a:r>
              <a:rPr lang="en-US" altLang="ko-KR" b="1"/>
              <a:t>_Flex </a:t>
            </a:r>
            <a:r>
              <a:rPr lang="ko-KR" altLang="en-US" b="1"/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13336211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Flex </a:t>
            </a:r>
            <a:r>
              <a:rPr lang="ko-KR" altLang="en-US" sz="3500" b="1"/>
              <a:t>레이아웃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613217" y="2765416"/>
            <a:ext cx="6965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과거 레이아웃 정렬방식 </a:t>
            </a:r>
            <a:r>
              <a:rPr lang="en-US" altLang="ko-KR" sz="1400"/>
              <a:t>: table, float </a:t>
            </a:r>
            <a:r>
              <a:rPr lang="ko-KR" altLang="en-US" sz="1400"/>
              <a:t>기능 </a:t>
            </a:r>
            <a:r>
              <a:rPr lang="en-US" altLang="ko-KR" sz="1400"/>
              <a:t>/ </a:t>
            </a:r>
            <a:r>
              <a:rPr lang="ko-KR" altLang="en-US" sz="1400"/>
              <a:t>최근에는 </a:t>
            </a:r>
            <a:r>
              <a:rPr lang="en-US" altLang="ko-KR" sz="1400"/>
              <a:t>Flex </a:t>
            </a:r>
            <a:r>
              <a:rPr lang="ko-KR" altLang="en-US" sz="1400"/>
              <a:t>기능도 많이 활용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FB77F3-227D-4DFD-B168-74306E8D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73" y="3820595"/>
            <a:ext cx="2571342" cy="2854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ACD9DE-0282-4148-98C4-9841C05C9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57"/>
          <a:stretch/>
        </p:blipFill>
        <p:spPr>
          <a:xfrm>
            <a:off x="2837015" y="4396154"/>
            <a:ext cx="1755532" cy="24427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AEEF72-6457-4A98-A553-3EFF6ABB7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657" y="3845645"/>
            <a:ext cx="4537499" cy="28542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77D730-C6EF-49A1-A749-A4C6AF358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8266" y="5773480"/>
            <a:ext cx="2686554" cy="9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528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Flex </a:t>
            </a:r>
            <a:r>
              <a:rPr lang="ko-KR" altLang="en-US" sz="3500" b="1"/>
              <a:t>레이아웃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063991" y="2765416"/>
            <a:ext cx="8064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flex-direction : column (*</a:t>
            </a:r>
            <a:r>
              <a:rPr lang="ko-KR" altLang="en-US" sz="1400"/>
              <a:t>열병합 </a:t>
            </a:r>
            <a:r>
              <a:rPr lang="en-US" altLang="ko-KR" sz="1400"/>
              <a:t>/ </a:t>
            </a:r>
            <a:r>
              <a:rPr lang="ko-KR" altLang="en-US" sz="1400"/>
              <a:t>위에서 아래로</a:t>
            </a:r>
            <a:r>
              <a:rPr lang="en-US" altLang="ko-KR" sz="1400"/>
              <a:t>) / row (*</a:t>
            </a:r>
            <a:r>
              <a:rPr lang="ko-KR" altLang="en-US" sz="1400"/>
              <a:t>행병합 </a:t>
            </a:r>
            <a:r>
              <a:rPr lang="en-US" altLang="ko-KR" sz="1400"/>
              <a:t>/ </a:t>
            </a:r>
            <a:r>
              <a:rPr lang="ko-KR" altLang="en-US" sz="1400"/>
              <a:t>왼쪽에서 오른쪽으로</a:t>
            </a:r>
            <a:r>
              <a:rPr lang="en-US" altLang="ko-KR" sz="1400"/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B7FEFD-A125-48AD-B63C-9AEEBE722BFC}"/>
              </a:ext>
            </a:extLst>
          </p:cNvPr>
          <p:cNvGrpSpPr/>
          <p:nvPr/>
        </p:nvGrpSpPr>
        <p:grpSpPr>
          <a:xfrm>
            <a:off x="1172097" y="3193266"/>
            <a:ext cx="9847806" cy="3556609"/>
            <a:chOff x="138178" y="3193266"/>
            <a:chExt cx="9847806" cy="35566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525A2CA-559B-4564-9A48-8B19A2B45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178" y="3193266"/>
              <a:ext cx="6450512" cy="33549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66E91F-9AE8-49C0-8093-62D617FBE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0334" y="3378025"/>
              <a:ext cx="3295650" cy="3371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134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벤치마킹 웹 사이트 포털</a:t>
            </a:r>
            <a:endParaRPr lang="ko-KR" altLang="en-US" sz="2000" b="1"/>
          </a:p>
        </p:txBody>
      </p:sp>
      <p:grpSp>
        <p:nvGrpSpPr>
          <p:cNvPr id="9" name="그룹 8"/>
          <p:cNvGrpSpPr/>
          <p:nvPr/>
        </p:nvGrpSpPr>
        <p:grpSpPr>
          <a:xfrm>
            <a:off x="4162005" y="2765416"/>
            <a:ext cx="3867991" cy="923331"/>
            <a:chOff x="3072740" y="2765416"/>
            <a:chExt cx="3867991" cy="923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3072740" y="2765416"/>
              <a:ext cx="31159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디비컷 </a:t>
              </a:r>
              <a:r>
                <a:rPr lang="en-US" altLang="ko-KR" sz="1400" smtClean="0"/>
                <a:t>: http://www.dbcut.com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3072740" y="3073193"/>
              <a:ext cx="3867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ko-KR" altLang="en-US" sz="1400" smtClean="0"/>
                <a:t>굿디자인웹 </a:t>
              </a:r>
              <a:r>
                <a:rPr lang="en-US" altLang="ko-KR" sz="1400" smtClean="0"/>
                <a:t>: https://www.gdweb.co.kr</a:t>
              </a:r>
              <a:endParaRPr lang="ko-KR" altLang="en-US" sz="14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3072740" y="3380970"/>
              <a:ext cx="3867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</a:t>
              </a:r>
              <a:r>
                <a:rPr lang="ko-KR" altLang="en-US" sz="1400" smtClean="0"/>
                <a:t> 어워즈 </a:t>
              </a:r>
              <a:r>
                <a:rPr lang="en-US" altLang="ko-KR" sz="1400" smtClean="0"/>
                <a:t>: https://www.awwwards.com</a:t>
              </a:r>
              <a:endParaRPr lang="ko-KR" altLang="en-US" sz="14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27261" y="3897127"/>
            <a:ext cx="9737478" cy="2799219"/>
            <a:chOff x="1810179" y="3897127"/>
            <a:chExt cx="9737478" cy="279921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801" y="3897127"/>
              <a:ext cx="4130856" cy="2799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0179" y="4132883"/>
              <a:ext cx="4946040" cy="2464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0903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Flex </a:t>
            </a:r>
            <a:r>
              <a:rPr lang="ko-KR" altLang="en-US" sz="3500" b="1"/>
              <a:t>레이아웃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053995" y="2765416"/>
            <a:ext cx="808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justify-content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</a:t>
            </a:r>
            <a:r>
              <a:rPr lang="en-US" altLang="ko-KR" sz="1400"/>
              <a:t>flex-start</a:t>
            </a:r>
            <a:r>
              <a:rPr lang="ko-KR" altLang="en-US" sz="1400"/>
              <a:t> </a:t>
            </a:r>
            <a:r>
              <a:rPr lang="en-US" altLang="ko-KR" sz="1400"/>
              <a:t>/</a:t>
            </a:r>
            <a:r>
              <a:rPr lang="ko-KR" altLang="en-US" sz="1400"/>
              <a:t> </a:t>
            </a:r>
            <a:r>
              <a:rPr lang="en-US" altLang="ko-KR" sz="1400"/>
              <a:t>center</a:t>
            </a:r>
            <a:r>
              <a:rPr lang="ko-KR" altLang="en-US" sz="1400"/>
              <a:t> </a:t>
            </a:r>
            <a:r>
              <a:rPr lang="en-US" altLang="ko-KR" sz="1400"/>
              <a:t>/</a:t>
            </a:r>
            <a:r>
              <a:rPr lang="ko-KR" altLang="en-US" sz="1400"/>
              <a:t> </a:t>
            </a:r>
            <a:r>
              <a:rPr lang="en-US" altLang="ko-KR" sz="1400"/>
              <a:t>flex-end / space-between / space-around / space-evenly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25B1D2-8C2F-41D6-AE82-D7501F3C13E8}"/>
              </a:ext>
            </a:extLst>
          </p:cNvPr>
          <p:cNvGrpSpPr/>
          <p:nvPr/>
        </p:nvGrpSpPr>
        <p:grpSpPr>
          <a:xfrm>
            <a:off x="2171831" y="3592945"/>
            <a:ext cx="7276970" cy="3016828"/>
            <a:chOff x="204722" y="3193266"/>
            <a:chExt cx="7848341" cy="34165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4B56879-42DB-4A70-8E41-4CFFC573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722" y="3193266"/>
              <a:ext cx="5344308" cy="12565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586A8E-F31A-46F7-8831-69C60D755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51" y="4647623"/>
              <a:ext cx="4667250" cy="19621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C6E9F4A-9B0B-4271-8245-D8131D128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9938" y="3358240"/>
              <a:ext cx="2143125" cy="317182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0BEC36-B9DA-438A-BFBA-C2B1BE11012F}"/>
              </a:ext>
            </a:extLst>
          </p:cNvPr>
          <p:cNvSpPr txBox="1"/>
          <p:nvPr/>
        </p:nvSpPr>
        <p:spPr>
          <a:xfrm>
            <a:off x="2053995" y="3094001"/>
            <a:ext cx="808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justify-content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메인축에서 아이템을 정렬하는 방식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6348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Flex </a:t>
            </a:r>
            <a:r>
              <a:rPr lang="ko-KR" altLang="en-US" sz="3500" b="1"/>
              <a:t>레이아웃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053995" y="2765416"/>
            <a:ext cx="808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align-items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수직축에서 아이템을 정렬하는 방식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25B1D2-8C2F-41D6-AE82-D7501F3C13E8}"/>
              </a:ext>
            </a:extLst>
          </p:cNvPr>
          <p:cNvGrpSpPr/>
          <p:nvPr/>
        </p:nvGrpSpPr>
        <p:grpSpPr>
          <a:xfrm>
            <a:off x="2171831" y="3592945"/>
            <a:ext cx="7276970" cy="3016828"/>
            <a:chOff x="204722" y="3193266"/>
            <a:chExt cx="7848341" cy="34165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4B56879-42DB-4A70-8E41-4CFFC573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722" y="3193266"/>
              <a:ext cx="5344308" cy="12565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586A8E-F31A-46F7-8831-69C60D755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51" y="4647623"/>
              <a:ext cx="4667250" cy="19621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C6E9F4A-9B0B-4271-8245-D8131D128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9938" y="3358240"/>
              <a:ext cx="2143125" cy="317182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0BEC36-B9DA-438A-BFBA-C2B1BE11012F}"/>
              </a:ext>
            </a:extLst>
          </p:cNvPr>
          <p:cNvSpPr txBox="1"/>
          <p:nvPr/>
        </p:nvSpPr>
        <p:spPr>
          <a:xfrm>
            <a:off x="2053995" y="3094001"/>
            <a:ext cx="808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align-content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아이템이 여러줄이 되면</a:t>
            </a:r>
            <a:r>
              <a:rPr lang="en-US" altLang="ko-KR" sz="1400"/>
              <a:t>, align-content</a:t>
            </a:r>
            <a:r>
              <a:rPr lang="ko-KR" altLang="en-US" sz="1400"/>
              <a:t>를 활용해서 다양한 방식으로 정렬 가능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526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Flex </a:t>
            </a:r>
            <a:r>
              <a:rPr lang="ko-KR" altLang="en-US" sz="3500" b="1"/>
              <a:t>레이아웃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053995" y="2765416"/>
            <a:ext cx="808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flex-basis : </a:t>
            </a:r>
            <a:r>
              <a:rPr lang="ko-KR" altLang="en-US" sz="1400"/>
              <a:t>메인축의 길이</a:t>
            </a:r>
            <a:r>
              <a:rPr lang="en-US" altLang="ko-KR" sz="1400"/>
              <a:t>, flex-direction </a:t>
            </a:r>
            <a:r>
              <a:rPr lang="ko-KR" altLang="en-US" sz="1400"/>
              <a:t>값에 따라 너비 또는 높이값으로 작용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BEC36-B9DA-438A-BFBA-C2B1BE11012F}"/>
              </a:ext>
            </a:extLst>
          </p:cNvPr>
          <p:cNvSpPr txBox="1"/>
          <p:nvPr/>
        </p:nvSpPr>
        <p:spPr>
          <a:xfrm>
            <a:off x="2053995" y="3094001"/>
            <a:ext cx="808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flex-grow : </a:t>
            </a:r>
            <a:r>
              <a:rPr lang="ko-KR" altLang="en-US" sz="1400"/>
              <a:t>빈 공간을 채울지 여부</a:t>
            </a:r>
            <a:r>
              <a:rPr lang="en-US" altLang="ko-KR" sz="1400"/>
              <a:t> / </a:t>
            </a:r>
            <a:r>
              <a:rPr lang="ko-KR" altLang="en-US" sz="1400"/>
              <a:t>다른 아이템들의 동 속성값에 비례해서 공백을 나눠갖음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A02D90-DDE0-4AE1-A49C-DE10953FCEC3}"/>
              </a:ext>
            </a:extLst>
          </p:cNvPr>
          <p:cNvSpPr txBox="1"/>
          <p:nvPr/>
        </p:nvSpPr>
        <p:spPr>
          <a:xfrm>
            <a:off x="2053995" y="3422586"/>
            <a:ext cx="808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</a:t>
            </a:r>
            <a:r>
              <a:rPr lang="en-US" altLang="ko-KR" sz="1400"/>
              <a:t>flex-shrink : </a:t>
            </a:r>
            <a:r>
              <a:rPr lang="ko-KR" altLang="en-US" sz="1400"/>
              <a:t>전체공간이 부족할 때</a:t>
            </a:r>
            <a:r>
              <a:rPr lang="en-US" altLang="ko-KR" sz="1400"/>
              <a:t>, flex-basis</a:t>
            </a:r>
            <a:r>
              <a:rPr lang="ko-KR" altLang="en-US" sz="1400"/>
              <a:t>로 지정한 값보다 작아질 수 있는지 지정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95127C-52D6-49FE-B4FC-6FC928DB1C2F}"/>
              </a:ext>
            </a:extLst>
          </p:cNvPr>
          <p:cNvGrpSpPr/>
          <p:nvPr/>
        </p:nvGrpSpPr>
        <p:grpSpPr>
          <a:xfrm>
            <a:off x="506704" y="3677915"/>
            <a:ext cx="11178592" cy="3094441"/>
            <a:chOff x="981363" y="3677915"/>
            <a:chExt cx="11178592" cy="309444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40CD8F-A49C-4387-BE8F-FF022D22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363" y="3677915"/>
              <a:ext cx="3831937" cy="309444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E088865-B0E4-4661-AB10-3382D88E0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546"/>
            <a:stretch/>
          </p:blipFill>
          <p:spPr>
            <a:xfrm>
              <a:off x="4813300" y="4415858"/>
              <a:ext cx="7346655" cy="133213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2900C6-7C31-448E-9D32-880B2F99A926}"/>
              </a:ext>
            </a:extLst>
          </p:cNvPr>
          <p:cNvSpPr txBox="1"/>
          <p:nvPr/>
        </p:nvSpPr>
        <p:spPr>
          <a:xfrm>
            <a:off x="4805361" y="6248825"/>
            <a:ext cx="6499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참고사이트 </a:t>
            </a:r>
            <a:r>
              <a:rPr lang="en-US" altLang="ko-KR" sz="1600" b="1"/>
              <a:t>: </a:t>
            </a:r>
            <a:r>
              <a:rPr lang="ko-KR" altLang="en-US" sz="1600" b="1"/>
              <a:t>https://heropy.blog/2018/11/24/css-flexible-box/</a:t>
            </a:r>
          </a:p>
        </p:txBody>
      </p:sp>
    </p:spTree>
    <p:extLst>
      <p:ext uri="{BB962C8B-B14F-4D97-AF65-F5344CB8AC3E}">
        <p14:creationId xmlns:p14="http://schemas.microsoft.com/office/powerpoint/2010/main" val="39095017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Flex </a:t>
            </a:r>
            <a:r>
              <a:rPr lang="ko-KR" altLang="en-US" sz="3500" b="1"/>
              <a:t>레이아웃</a:t>
            </a:r>
            <a:endParaRPr lang="ko-KR" altLang="en-US" sz="20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2F1C66-E8AB-401D-8C24-5A500D0B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7" y="3306108"/>
            <a:ext cx="6400800" cy="3223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3837A4-FA99-4C94-AEB6-406E1638D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310" y="3306108"/>
            <a:ext cx="2597077" cy="32239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233A24-EB69-4703-9D70-EB06D8A91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167" y="327935"/>
            <a:ext cx="2135506" cy="62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430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프론트엔드 추천 사이트</a:t>
            </a:r>
            <a:endParaRPr lang="ko-KR" altLang="en-US" sz="20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4EFB9F-EFAE-46A8-AC41-28F1AA96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4" y="3159334"/>
            <a:ext cx="6982691" cy="3511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82940E-4CA3-465B-85A0-1F2930619A86}"/>
              </a:ext>
            </a:extLst>
          </p:cNvPr>
          <p:cNvSpPr txBox="1"/>
          <p:nvPr/>
        </p:nvSpPr>
        <p:spPr>
          <a:xfrm>
            <a:off x="2053995" y="2765416"/>
            <a:ext cx="808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컬러조합 </a:t>
            </a:r>
            <a:r>
              <a:rPr lang="en-US" altLang="ko-KR" sz="1400"/>
              <a:t>: https://m2.material.io/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762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웹 페이지 레이아웃</a:t>
            </a:r>
          </a:p>
        </p:txBody>
      </p:sp>
    </p:spTree>
    <p:extLst>
      <p:ext uri="{BB962C8B-B14F-4D97-AF65-F5344CB8AC3E}">
        <p14:creationId xmlns:p14="http://schemas.microsoft.com/office/powerpoint/2010/main" val="10302619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레이아웃 구분</a:t>
            </a:r>
            <a:endParaRPr lang="ko-KR" altLang="en-US" sz="2000" b="1"/>
          </a:p>
        </p:txBody>
      </p:sp>
      <p:grpSp>
        <p:nvGrpSpPr>
          <p:cNvPr id="3" name="그룹 2"/>
          <p:cNvGrpSpPr/>
          <p:nvPr/>
        </p:nvGrpSpPr>
        <p:grpSpPr>
          <a:xfrm>
            <a:off x="1485900" y="2765416"/>
            <a:ext cx="9220200" cy="615554"/>
            <a:chOff x="1485900" y="2765416"/>
            <a:chExt cx="9220200" cy="615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08FAD1-1D06-4900-9753-90D31CAEF056}"/>
                </a:ext>
              </a:extLst>
            </p:cNvPr>
            <p:cNvSpPr txBox="1"/>
            <p:nvPr/>
          </p:nvSpPr>
          <p:spPr>
            <a:xfrm>
              <a:off x="1485900" y="2765416"/>
              <a:ext cx="922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레이아웃 구분 순서 </a:t>
              </a:r>
              <a:r>
                <a:rPr lang="en-US" altLang="ko-KR" sz="1400"/>
                <a:t>: </a:t>
              </a:r>
              <a:r>
                <a:rPr lang="ko-KR" altLang="en-US" sz="1400" b="1"/>
                <a:t>웹 페이지 구상 </a:t>
              </a:r>
              <a:r>
                <a:rPr lang="en-US" altLang="ko-KR" sz="1400" b="1"/>
                <a:t>&gt; </a:t>
              </a:r>
              <a:r>
                <a:rPr lang="ko-KR" altLang="en-US" sz="1400" b="1"/>
                <a:t>구성 영역 분리 </a:t>
              </a:r>
              <a:r>
                <a:rPr lang="en-US" altLang="ko-KR" sz="1400" b="1"/>
                <a:t>&gt; </a:t>
              </a:r>
              <a:r>
                <a:rPr lang="ko-KR" altLang="en-US" sz="1400" b="1"/>
                <a:t>구성 영역</a:t>
              </a:r>
              <a:r>
                <a:rPr lang="en-US" altLang="ko-KR" sz="1400" b="1"/>
                <a:t>, </a:t>
              </a:r>
              <a:r>
                <a:rPr lang="ko-KR" altLang="en-US" sz="1400" b="1"/>
                <a:t>행 단위 분리 </a:t>
              </a:r>
              <a:r>
                <a:rPr lang="en-US" altLang="ko-KR" sz="1400" b="1"/>
                <a:t>&gt; </a:t>
              </a:r>
              <a:r>
                <a:rPr lang="ko-KR" altLang="en-US" sz="1400" b="1"/>
                <a:t>행 내부 요소 분리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08FAD1-1D06-4900-9753-90D31CAEF056}"/>
                </a:ext>
              </a:extLst>
            </p:cNvPr>
            <p:cNvSpPr txBox="1"/>
            <p:nvPr/>
          </p:nvSpPr>
          <p:spPr>
            <a:xfrm>
              <a:off x="1485900" y="3073193"/>
              <a:ext cx="922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행 중심의 레이아웃 분할 </a:t>
              </a:r>
              <a:r>
                <a:rPr lang="en-US" altLang="ko-KR" sz="1400"/>
                <a:t>: </a:t>
              </a:r>
              <a:r>
                <a:rPr lang="ko-KR" altLang="en-US" sz="1400"/>
                <a:t>세부적인 요소를 작업하기 전</a:t>
              </a:r>
              <a:r>
                <a:rPr lang="en-US" altLang="ko-KR" sz="1400"/>
                <a:t>, </a:t>
              </a:r>
              <a:r>
                <a:rPr lang="ko-KR" altLang="en-US" sz="1400" b="1"/>
                <a:t>행을 먼저 나눠보는 훈련 필요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3756" y="3480443"/>
            <a:ext cx="10984489" cy="3083535"/>
            <a:chOff x="310696" y="3480443"/>
            <a:chExt cx="10984489" cy="3083535"/>
          </a:xfrm>
        </p:grpSpPr>
        <p:pic>
          <p:nvPicPr>
            <p:cNvPr id="1026" name="Picture 2" descr="C:\Users\sejin\OneDrive\바탕화~1-DESKTOP-4UIBTKG-9424267\KakaoTalk_20230218_184737089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452" b="22257"/>
            <a:stretch/>
          </p:blipFill>
          <p:spPr bwMode="auto">
            <a:xfrm>
              <a:off x="310696" y="3480443"/>
              <a:ext cx="5342075" cy="3083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sejin\OneDrive\바탕화~1-DESKTOP-4UIBTKG-9424267\KakaoTalk_20230218_18473665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189" b="30685"/>
            <a:stretch/>
          </p:blipFill>
          <p:spPr bwMode="auto">
            <a:xfrm>
              <a:off x="5932610" y="3480443"/>
              <a:ext cx="5362575" cy="3083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8872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초기화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grpSp>
        <p:nvGrpSpPr>
          <p:cNvPr id="3" name="그룹 2"/>
          <p:cNvGrpSpPr/>
          <p:nvPr/>
        </p:nvGrpSpPr>
        <p:grpSpPr>
          <a:xfrm>
            <a:off x="2743200" y="2765416"/>
            <a:ext cx="6705600" cy="615554"/>
            <a:chOff x="1485900" y="2765416"/>
            <a:chExt cx="6705600" cy="615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08FAD1-1D06-4900-9753-90D31CAEF056}"/>
                </a:ext>
              </a:extLst>
            </p:cNvPr>
            <p:cNvSpPr txBox="1"/>
            <p:nvPr/>
          </p:nvSpPr>
          <p:spPr>
            <a:xfrm>
              <a:off x="1485900" y="2765416"/>
              <a:ext cx="6467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왜 초기화가 필요할까</a:t>
              </a:r>
              <a:r>
                <a:rPr lang="en-US" altLang="ko-KR" sz="1400"/>
                <a:t>? </a:t>
              </a:r>
              <a:r>
                <a:rPr lang="ko-KR" altLang="en-US" sz="1400" b="1">
                  <a:solidFill>
                    <a:srgbClr val="FF0000"/>
                  </a:solidFill>
                </a:rPr>
                <a:t>웹 브라우저간 출력결과가 살짝 다를 수 있습니다</a:t>
              </a:r>
              <a:r>
                <a:rPr lang="en-US" altLang="ko-KR" sz="1400" b="1">
                  <a:solidFill>
                    <a:srgbClr val="FF0000"/>
                  </a:solidFill>
                </a:rPr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08FAD1-1D06-4900-9753-90D31CAEF056}"/>
                </a:ext>
              </a:extLst>
            </p:cNvPr>
            <p:cNvSpPr txBox="1"/>
            <p:nvPr/>
          </p:nvSpPr>
          <p:spPr>
            <a:xfrm>
              <a:off x="1485900" y="3073193"/>
              <a:ext cx="670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대규모 작업 프로젝트 시</a:t>
              </a:r>
              <a:r>
                <a:rPr lang="en-US" altLang="ko-KR" sz="1400"/>
                <a:t>, </a:t>
              </a:r>
              <a:r>
                <a:rPr lang="ko-KR" altLang="en-US" sz="1400"/>
                <a:t>개발자의 환경에 따라 결과가 다를 수 있습니다</a:t>
              </a:r>
              <a:r>
                <a:rPr lang="en-US" altLang="ko-KR" sz="1400"/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687" y="3541486"/>
            <a:ext cx="2692626" cy="319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7823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웹 페이지 만들기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743200" y="2765416"/>
            <a:ext cx="6467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참고 </a:t>
            </a:r>
            <a:r>
              <a:rPr lang="en-US" altLang="ko-KR" sz="1400" b="1">
                <a:solidFill>
                  <a:srgbClr val="FF0000"/>
                </a:solidFill>
              </a:rPr>
              <a:t>URL : https://cromidi.cafe24.com/web/upload/230218.html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0084" y="3302608"/>
            <a:ext cx="10731833" cy="3258870"/>
            <a:chOff x="125202" y="3302608"/>
            <a:chExt cx="10731833" cy="325887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02" y="3302608"/>
              <a:ext cx="3532398" cy="3231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700" y="3302608"/>
              <a:ext cx="6780335" cy="3258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13655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스마트폰 레이아웃 만들기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743200" y="2765416"/>
            <a:ext cx="6467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참고 </a:t>
            </a:r>
            <a:r>
              <a:rPr lang="en-US" altLang="ko-KR" sz="1400" b="1">
                <a:solidFill>
                  <a:srgbClr val="FF0000"/>
                </a:solidFill>
              </a:rPr>
              <a:t>URL : https://cromidi.cafe24.com/mobile/index.html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743200" y="3073193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meta </a:t>
            </a:r>
            <a:r>
              <a:rPr lang="ko-KR" altLang="en-US" sz="1400"/>
              <a:t>태그 </a:t>
            </a:r>
            <a:r>
              <a:rPr lang="en-US" altLang="ko-KR" sz="1400"/>
              <a:t>: </a:t>
            </a:r>
            <a:r>
              <a:rPr lang="ko-KR" altLang="en-US" sz="1400"/>
              <a:t>웹 브라우저에 특별한 정보를 제공하는 </a:t>
            </a:r>
            <a:r>
              <a:rPr lang="en-US" altLang="ko-KR" sz="1400"/>
              <a:t>HTML </a:t>
            </a:r>
            <a:r>
              <a:rPr lang="ko-KR" altLang="en-US" sz="1400"/>
              <a:t>태그</a:t>
            </a:r>
            <a:endParaRPr lang="en-US" altLang="ko-KR" sz="1400"/>
          </a:p>
          <a:p>
            <a:r>
              <a:rPr lang="en-US" altLang="ko-KR" sz="1400" b="1">
                <a:solidFill>
                  <a:srgbClr val="FF0000"/>
                </a:solidFill>
              </a:rPr>
              <a:t>(*Mobile </a:t>
            </a:r>
            <a:r>
              <a:rPr lang="ko-KR" altLang="en-US" sz="1400" b="1">
                <a:solidFill>
                  <a:srgbClr val="FF0000"/>
                </a:solidFill>
              </a:rPr>
              <a:t>웹 페이지의 경우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뷰포트 </a:t>
            </a:r>
            <a:r>
              <a:rPr lang="en-US" altLang="ko-KR" sz="1400" b="1">
                <a:solidFill>
                  <a:srgbClr val="FF0000"/>
                </a:solidFill>
              </a:rPr>
              <a:t>meta </a:t>
            </a:r>
            <a:r>
              <a:rPr lang="ko-KR" altLang="en-US" sz="1400" b="1">
                <a:solidFill>
                  <a:srgbClr val="FF0000"/>
                </a:solidFill>
              </a:rPr>
              <a:t>태그를 사용합니다</a:t>
            </a:r>
            <a:r>
              <a:rPr lang="en-US" altLang="ko-KR" sz="1400" b="1">
                <a:solidFill>
                  <a:srgbClr val="FF0000"/>
                </a:solidFill>
              </a:rPr>
              <a:t>.)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7" y="3794730"/>
            <a:ext cx="5976937" cy="2787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12" y="3794730"/>
            <a:ext cx="3451755" cy="264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64045" y="6397109"/>
            <a:ext cx="2519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https://gs.statcounter.com/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11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Web Editor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HTML </a:t>
            </a:r>
            <a:r>
              <a:rPr lang="ko-KR" altLang="en-US" sz="1400"/>
              <a:t>등 </a:t>
            </a:r>
            <a:r>
              <a:rPr lang="en-US" altLang="ko-KR" sz="1400"/>
              <a:t>Web </a:t>
            </a:r>
            <a:r>
              <a:rPr lang="ko-KR" altLang="en-US" sz="1400"/>
              <a:t>문법 및 언어를 코딩하기 위해 만들어진 도구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대표종류 </a:t>
            </a:r>
            <a:r>
              <a:rPr lang="en-US" altLang="ko-KR" sz="1400"/>
              <a:t>: Sublime Text / Atom / Brackets / Visual Studio Code / </a:t>
            </a:r>
            <a:r>
              <a:rPr lang="en-US" altLang="ko-KR" sz="1400" err="1"/>
              <a:t>Pycharm</a:t>
            </a:r>
            <a:r>
              <a:rPr lang="en-US" altLang="ko-KR" sz="1400"/>
              <a:t> </a:t>
            </a:r>
            <a:r>
              <a:rPr lang="ko-KR" altLang="en-US" sz="1400"/>
              <a:t>등 </a:t>
            </a:r>
            <a:endParaRPr lang="ko-KR" altLang="en-US" sz="14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D3990C-484E-4CD8-ADF7-FF13C6D55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56" y="3429000"/>
            <a:ext cx="5739390" cy="1704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87A695-296C-4285-AB22-5B8CB777A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524499" cy="3319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C6C006-4868-44E7-A182-E187CBCCD923}"/>
              </a:ext>
            </a:extLst>
          </p:cNvPr>
          <p:cNvSpPr txBox="1"/>
          <p:nvPr/>
        </p:nvSpPr>
        <p:spPr>
          <a:xfrm>
            <a:off x="571501" y="6006845"/>
            <a:ext cx="561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https://code.visualstudio.com/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17689479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스마트폰 레이아웃 만들기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743200" y="2765416"/>
            <a:ext cx="6467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참고 </a:t>
            </a:r>
            <a:r>
              <a:rPr lang="en-US" altLang="ko-KR" sz="1400" b="1">
                <a:solidFill>
                  <a:srgbClr val="FF0000"/>
                </a:solidFill>
              </a:rPr>
              <a:t>URL : https://cromidi.cafe24.com/mobile/index.html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8FAD1-1D06-4900-9753-90D31CAEF056}"/>
              </a:ext>
            </a:extLst>
          </p:cNvPr>
          <p:cNvSpPr txBox="1"/>
          <p:nvPr/>
        </p:nvSpPr>
        <p:spPr>
          <a:xfrm>
            <a:off x="2743200" y="3073193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meta </a:t>
            </a:r>
            <a:r>
              <a:rPr lang="ko-KR" altLang="en-US" sz="1400"/>
              <a:t>태그 </a:t>
            </a:r>
            <a:r>
              <a:rPr lang="en-US" altLang="ko-KR" sz="1400"/>
              <a:t>: </a:t>
            </a:r>
            <a:r>
              <a:rPr lang="ko-KR" altLang="en-US" sz="1400"/>
              <a:t>웹 브라우저에 특별한 정보를 제공하는 </a:t>
            </a:r>
            <a:r>
              <a:rPr lang="en-US" altLang="ko-KR" sz="1400"/>
              <a:t>HTML </a:t>
            </a:r>
            <a:r>
              <a:rPr lang="ko-KR" altLang="en-US" sz="1400"/>
              <a:t>태그</a:t>
            </a:r>
            <a:endParaRPr lang="en-US" altLang="ko-KR" sz="1400"/>
          </a:p>
          <a:p>
            <a:r>
              <a:rPr lang="en-US" altLang="ko-KR" sz="1400" b="1">
                <a:solidFill>
                  <a:srgbClr val="FF0000"/>
                </a:solidFill>
              </a:rPr>
              <a:t>(*Mobile </a:t>
            </a:r>
            <a:r>
              <a:rPr lang="ko-KR" altLang="en-US" sz="1400" b="1">
                <a:solidFill>
                  <a:srgbClr val="FF0000"/>
                </a:solidFill>
              </a:rPr>
              <a:t>웹 페이지의 경우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뷰포트 </a:t>
            </a:r>
            <a:r>
              <a:rPr lang="en-US" altLang="ko-KR" sz="1400" b="1">
                <a:solidFill>
                  <a:srgbClr val="FF0000"/>
                </a:solidFill>
              </a:rPr>
              <a:t>meta </a:t>
            </a:r>
            <a:r>
              <a:rPr lang="ko-KR" altLang="en-US" sz="1400" b="1">
                <a:solidFill>
                  <a:srgbClr val="FF0000"/>
                </a:solidFill>
              </a:rPr>
              <a:t>태그를 사용합니다</a:t>
            </a:r>
            <a:r>
              <a:rPr lang="en-US" altLang="ko-KR" sz="1400" b="1">
                <a:solidFill>
                  <a:srgbClr val="FF0000"/>
                </a:solidFill>
              </a:rPr>
              <a:t>.)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2FE462-A8E1-4D10-9743-B1CC5CFB39F6}"/>
              </a:ext>
            </a:extLst>
          </p:cNvPr>
          <p:cNvGrpSpPr/>
          <p:nvPr/>
        </p:nvGrpSpPr>
        <p:grpSpPr>
          <a:xfrm>
            <a:off x="1757485" y="3688211"/>
            <a:ext cx="8677031" cy="3087859"/>
            <a:chOff x="533644" y="3688211"/>
            <a:chExt cx="8677031" cy="308785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D07467-51A7-4911-A449-DAEAA2D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644" y="3689970"/>
              <a:ext cx="1452945" cy="3086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99BF8D8-AD8E-4FCC-A61F-6ECDD7EE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1182" y="3691471"/>
              <a:ext cx="3674818" cy="308459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19998C3-31BC-4050-92CF-8165C64EE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6308" y="3688211"/>
              <a:ext cx="2704367" cy="3087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34884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스프라이트 이미지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88CCEB-729A-4937-9A1E-36D42CAF44E4}"/>
              </a:ext>
            </a:extLst>
          </p:cNvPr>
          <p:cNvGrpSpPr/>
          <p:nvPr/>
        </p:nvGrpSpPr>
        <p:grpSpPr>
          <a:xfrm>
            <a:off x="2592266" y="2645343"/>
            <a:ext cx="7007469" cy="615554"/>
            <a:chOff x="2743200" y="2645343"/>
            <a:chExt cx="7007469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08FAD1-1D06-4900-9753-90D31CAEF056}"/>
                </a:ext>
              </a:extLst>
            </p:cNvPr>
            <p:cNvSpPr txBox="1"/>
            <p:nvPr/>
          </p:nvSpPr>
          <p:spPr>
            <a:xfrm>
              <a:off x="2743200" y="2645343"/>
              <a:ext cx="670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스프라이트 이미지 </a:t>
              </a:r>
              <a:r>
                <a:rPr lang="en-US" altLang="ko-KR" sz="1400"/>
                <a:t>: </a:t>
              </a:r>
              <a:r>
                <a:rPr lang="ko-KR" altLang="en-US" sz="1400"/>
                <a:t>이미지를 여러 개 뭉쳐놓은 것을 의미</a:t>
              </a:r>
              <a:endParaRPr lang="en-US" altLang="ko-KR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FE388D-4EA9-4D23-ACBA-D378EE72F431}"/>
                </a:ext>
              </a:extLst>
            </p:cNvPr>
            <p:cNvSpPr txBox="1"/>
            <p:nvPr/>
          </p:nvSpPr>
          <p:spPr>
            <a:xfrm>
              <a:off x="2743200" y="2953120"/>
              <a:ext cx="7007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CSS Sprites Generator : https://www.toptal.com/developers/css/sprite-generator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F3E3DB-9EDF-4461-9547-554A7F9488D4}"/>
              </a:ext>
            </a:extLst>
          </p:cNvPr>
          <p:cNvGrpSpPr/>
          <p:nvPr/>
        </p:nvGrpSpPr>
        <p:grpSpPr>
          <a:xfrm>
            <a:off x="529955" y="3568674"/>
            <a:ext cx="11132091" cy="2953532"/>
            <a:chOff x="452583" y="3568674"/>
            <a:chExt cx="11132091" cy="2953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0FB2E-39DA-4AF3-B223-82C1062DC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568674"/>
              <a:ext cx="5224978" cy="29535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C5A6C29-9EC2-4DF8-87C8-FC6FE1039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128" y="4212658"/>
              <a:ext cx="5631546" cy="2271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2812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334966" y="2014401"/>
            <a:ext cx="95220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글자 감추기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88CCEB-729A-4937-9A1E-36D42CAF44E4}"/>
              </a:ext>
            </a:extLst>
          </p:cNvPr>
          <p:cNvGrpSpPr/>
          <p:nvPr/>
        </p:nvGrpSpPr>
        <p:grpSpPr>
          <a:xfrm>
            <a:off x="2592266" y="2645343"/>
            <a:ext cx="7193572" cy="615554"/>
            <a:chOff x="2743200" y="2645343"/>
            <a:chExt cx="7193572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08FAD1-1D06-4900-9753-90D31CAEF056}"/>
                </a:ext>
              </a:extLst>
            </p:cNvPr>
            <p:cNvSpPr txBox="1"/>
            <p:nvPr/>
          </p:nvSpPr>
          <p:spPr>
            <a:xfrm>
              <a:off x="2743200" y="2645343"/>
              <a:ext cx="7193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white-space: nowrap : </a:t>
              </a:r>
              <a:r>
                <a:rPr lang="ko-KR" altLang="en-US" sz="1400"/>
                <a:t>연속된 스페이스</a:t>
              </a:r>
              <a:r>
                <a:rPr lang="en-US" altLang="ko-KR" sz="1400"/>
                <a:t>, </a:t>
              </a:r>
              <a:r>
                <a:rPr lang="ko-KR" altLang="en-US" sz="1400"/>
                <a:t>탭 등 병합기능 </a:t>
              </a:r>
              <a:r>
                <a:rPr lang="en-US" altLang="ko-KR" sz="1400"/>
                <a:t>&amp; </a:t>
              </a:r>
              <a:r>
                <a:rPr lang="ko-KR" altLang="en-US" sz="1400"/>
                <a:t>자동줄바꿈 방지 기능</a:t>
              </a:r>
              <a:endParaRPr lang="en-US" altLang="ko-KR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FE388D-4EA9-4D23-ACBA-D378EE72F431}"/>
                </a:ext>
              </a:extLst>
            </p:cNvPr>
            <p:cNvSpPr txBox="1"/>
            <p:nvPr/>
          </p:nvSpPr>
          <p:spPr>
            <a:xfrm>
              <a:off x="2743200" y="2953120"/>
              <a:ext cx="7007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text-overflow: ellipsis : </a:t>
              </a:r>
              <a:r>
                <a:rPr lang="ko-KR" altLang="en-US" sz="1400"/>
                <a:t>부모요소를 넘치는 텍스트의 경우</a:t>
              </a:r>
              <a:r>
                <a:rPr lang="en-US" altLang="ko-KR" sz="1400"/>
                <a:t>, </a:t>
              </a:r>
              <a:r>
                <a:rPr lang="ko-KR" altLang="en-US" sz="1400"/>
                <a:t>말줄임표 정리</a:t>
              </a:r>
              <a:r>
                <a:rPr lang="en-US" altLang="ko-KR" sz="1400"/>
                <a:t> 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2ADF8DD-F06F-4AEA-94F9-5F9B30D7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3689970"/>
            <a:ext cx="6705600" cy="2781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4D2D6D-F003-4AB9-A0D1-A60E9B4F6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972" y="5362575"/>
            <a:ext cx="45815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519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온라인 프로필 만들기 </a:t>
            </a:r>
            <a:r>
              <a:rPr lang="en-US" altLang="ko-KR" b="1">
                <a:solidFill>
                  <a:schemeClr val="bg1"/>
                </a:solidFill>
              </a:rPr>
              <a:t>(*</a:t>
            </a:r>
            <a:r>
              <a:rPr lang="ko-KR" altLang="en-US" b="1">
                <a:solidFill>
                  <a:schemeClr val="bg1"/>
                </a:solidFill>
              </a:rPr>
              <a:t>실습</a:t>
            </a:r>
            <a:r>
              <a:rPr lang="en-US" altLang="ko-KR" b="1">
                <a:solidFill>
                  <a:schemeClr val="bg1"/>
                </a:solidFill>
              </a:rPr>
              <a:t>)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6643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>
                  <a:solidFill>
                    <a:schemeClr val="bg1"/>
                  </a:solidFill>
                </a:rPr>
                <a:t>웹 퍼블리셔 </a:t>
              </a:r>
              <a:r>
                <a:rPr lang="en-US" altLang="ko-KR" b="1" smtClean="0">
                  <a:solidFill>
                    <a:schemeClr val="bg1"/>
                  </a:solidFill>
                </a:rPr>
                <a:t>&amp; </a:t>
              </a:r>
              <a:r>
                <a:rPr lang="ko-KR" altLang="en-US" b="1" smtClean="0">
                  <a:solidFill>
                    <a:schemeClr val="bg1"/>
                  </a:solidFill>
                </a:rPr>
                <a:t>리액트</a:t>
              </a:r>
              <a:r>
                <a:rPr lang="en-US" altLang="ko-KR" b="1" smtClean="0">
                  <a:solidFill>
                    <a:schemeClr val="bg1"/>
                  </a:solidFill>
                </a:rPr>
                <a:t>(React) </a:t>
              </a:r>
              <a:r>
                <a:rPr lang="ko-KR" altLang="en-US" b="1" smtClean="0">
                  <a:solidFill>
                    <a:schemeClr val="bg1"/>
                  </a:solidFill>
                </a:rPr>
                <a:t>활용 프론트엔드 웹 </a:t>
              </a:r>
              <a:r>
                <a:rPr lang="en-US" altLang="ko-KR" b="1" smtClean="0">
                  <a:solidFill>
                    <a:schemeClr val="bg1"/>
                  </a:solidFill>
                </a:rPr>
                <a:t>SW </a:t>
              </a:r>
              <a:r>
                <a:rPr lang="ko-KR" altLang="en-US" b="1" smtClean="0">
                  <a:solidFill>
                    <a:schemeClr val="bg1"/>
                  </a:solidFill>
                </a:rPr>
                <a:t>개발자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05528" y="1213602"/>
            <a:ext cx="8980945" cy="5377698"/>
            <a:chOff x="1328883" y="1213602"/>
            <a:chExt cx="8980945" cy="537769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883" y="1213602"/>
              <a:ext cx="3843338" cy="5023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750" y="1213602"/>
              <a:ext cx="4690078" cy="5377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20521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>
                  <a:solidFill>
                    <a:schemeClr val="bg1"/>
                  </a:solidFill>
                </a:rPr>
                <a:t>웹 퍼블리셔 </a:t>
              </a:r>
              <a:r>
                <a:rPr lang="en-US" altLang="ko-KR" b="1" smtClean="0">
                  <a:solidFill>
                    <a:schemeClr val="bg1"/>
                  </a:solidFill>
                </a:rPr>
                <a:t>&amp; </a:t>
              </a:r>
              <a:r>
                <a:rPr lang="ko-KR" altLang="en-US" b="1" smtClean="0">
                  <a:solidFill>
                    <a:schemeClr val="bg1"/>
                  </a:solidFill>
                </a:rPr>
                <a:t>리액트</a:t>
              </a:r>
              <a:r>
                <a:rPr lang="en-US" altLang="ko-KR" b="1" smtClean="0">
                  <a:solidFill>
                    <a:schemeClr val="bg1"/>
                  </a:solidFill>
                </a:rPr>
                <a:t>(React) </a:t>
              </a:r>
              <a:r>
                <a:rPr lang="ko-KR" altLang="en-US" b="1" smtClean="0">
                  <a:solidFill>
                    <a:schemeClr val="bg1"/>
                  </a:solidFill>
                </a:rPr>
                <a:t>활용 프론트엔드 웹 </a:t>
              </a:r>
              <a:r>
                <a:rPr lang="en-US" altLang="ko-KR" b="1" smtClean="0">
                  <a:solidFill>
                    <a:schemeClr val="bg1"/>
                  </a:solidFill>
                </a:rPr>
                <a:t>SW </a:t>
              </a:r>
              <a:r>
                <a:rPr lang="ko-KR" altLang="en-US" b="1" smtClean="0">
                  <a:solidFill>
                    <a:schemeClr val="bg1"/>
                  </a:solidFill>
                </a:rPr>
                <a:t>개발자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0" y="1063248"/>
            <a:ext cx="3015979" cy="567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1063248"/>
            <a:ext cx="2647950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3987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>
                  <a:solidFill>
                    <a:schemeClr val="bg1"/>
                  </a:solidFill>
                </a:rPr>
                <a:t>웹 퍼블리셔 </a:t>
              </a:r>
              <a:r>
                <a:rPr lang="en-US" altLang="ko-KR" b="1" smtClean="0">
                  <a:solidFill>
                    <a:schemeClr val="bg1"/>
                  </a:solidFill>
                </a:rPr>
                <a:t>&amp; </a:t>
              </a:r>
              <a:r>
                <a:rPr lang="ko-KR" altLang="en-US" b="1" smtClean="0">
                  <a:solidFill>
                    <a:schemeClr val="bg1"/>
                  </a:solidFill>
                </a:rPr>
                <a:t>리액트</a:t>
              </a:r>
              <a:r>
                <a:rPr lang="en-US" altLang="ko-KR" b="1" smtClean="0">
                  <a:solidFill>
                    <a:schemeClr val="bg1"/>
                  </a:solidFill>
                </a:rPr>
                <a:t>(React) </a:t>
              </a:r>
              <a:r>
                <a:rPr lang="ko-KR" altLang="en-US" b="1" smtClean="0">
                  <a:solidFill>
                    <a:schemeClr val="bg1"/>
                  </a:solidFill>
                </a:rPr>
                <a:t>활용 프론트엔드 웹 </a:t>
              </a:r>
              <a:r>
                <a:rPr lang="en-US" altLang="ko-KR" b="1" smtClean="0">
                  <a:solidFill>
                    <a:schemeClr val="bg1"/>
                  </a:solidFill>
                </a:rPr>
                <a:t>SW </a:t>
              </a:r>
              <a:r>
                <a:rPr lang="ko-KR" altLang="en-US" b="1" smtClean="0">
                  <a:solidFill>
                    <a:schemeClr val="bg1"/>
                  </a:solidFill>
                </a:rPr>
                <a:t>개발자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1211354"/>
            <a:ext cx="3326130" cy="526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096" y="1211353"/>
            <a:ext cx="3359662" cy="5354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" y="1211353"/>
            <a:ext cx="4036695" cy="251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0154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로그인 페이지 만들기 </a:t>
            </a:r>
            <a:r>
              <a:rPr lang="en-US" altLang="ko-KR" b="1">
                <a:solidFill>
                  <a:schemeClr val="bg1"/>
                </a:solidFill>
              </a:rPr>
              <a:t>(*</a:t>
            </a:r>
            <a:r>
              <a:rPr lang="ko-KR" altLang="en-US" b="1">
                <a:solidFill>
                  <a:schemeClr val="bg1"/>
                </a:solidFill>
              </a:rPr>
              <a:t>실습</a:t>
            </a:r>
            <a:r>
              <a:rPr lang="en-US" altLang="ko-KR" b="1">
                <a:solidFill>
                  <a:schemeClr val="bg1"/>
                </a:solidFill>
              </a:rPr>
              <a:t>)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573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>
                  <a:solidFill>
                    <a:schemeClr val="bg1"/>
                  </a:solidFill>
                </a:rPr>
                <a:t>웹 퍼블리셔 </a:t>
              </a:r>
              <a:r>
                <a:rPr lang="en-US" altLang="ko-KR" b="1" smtClean="0">
                  <a:solidFill>
                    <a:schemeClr val="bg1"/>
                  </a:solidFill>
                </a:rPr>
                <a:t>&amp; </a:t>
              </a:r>
              <a:r>
                <a:rPr lang="ko-KR" altLang="en-US" b="1" smtClean="0">
                  <a:solidFill>
                    <a:schemeClr val="bg1"/>
                  </a:solidFill>
                </a:rPr>
                <a:t>리액트</a:t>
              </a:r>
              <a:r>
                <a:rPr lang="en-US" altLang="ko-KR" b="1" smtClean="0">
                  <a:solidFill>
                    <a:schemeClr val="bg1"/>
                  </a:solidFill>
                </a:rPr>
                <a:t>(React) </a:t>
              </a:r>
              <a:r>
                <a:rPr lang="ko-KR" altLang="en-US" b="1" smtClean="0">
                  <a:solidFill>
                    <a:schemeClr val="bg1"/>
                  </a:solidFill>
                </a:rPr>
                <a:t>활용 프론트엔드 웹 </a:t>
              </a:r>
              <a:r>
                <a:rPr lang="en-US" altLang="ko-KR" b="1" smtClean="0">
                  <a:solidFill>
                    <a:schemeClr val="bg1"/>
                  </a:solidFill>
                </a:rPr>
                <a:t>SW </a:t>
              </a:r>
              <a:r>
                <a:rPr lang="ko-KR" altLang="en-US" b="1" smtClean="0">
                  <a:solidFill>
                    <a:schemeClr val="bg1"/>
                  </a:solidFill>
                </a:rPr>
                <a:t>개발자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752600"/>
            <a:ext cx="56864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504" y="2128838"/>
            <a:ext cx="338137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4498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>
                  <a:solidFill>
                    <a:schemeClr val="bg1"/>
                  </a:solidFill>
                </a:rPr>
                <a:t>웹 퍼블리셔 </a:t>
              </a:r>
              <a:r>
                <a:rPr lang="en-US" altLang="ko-KR" b="1" smtClean="0">
                  <a:solidFill>
                    <a:schemeClr val="bg1"/>
                  </a:solidFill>
                </a:rPr>
                <a:t>&amp; </a:t>
              </a:r>
              <a:r>
                <a:rPr lang="ko-KR" altLang="en-US" b="1" smtClean="0">
                  <a:solidFill>
                    <a:schemeClr val="bg1"/>
                  </a:solidFill>
                </a:rPr>
                <a:t>리액트</a:t>
              </a:r>
              <a:r>
                <a:rPr lang="en-US" altLang="ko-KR" b="1" smtClean="0">
                  <a:solidFill>
                    <a:schemeClr val="bg1"/>
                  </a:solidFill>
                </a:rPr>
                <a:t>(React) </a:t>
              </a:r>
              <a:r>
                <a:rPr lang="ko-KR" altLang="en-US" b="1" smtClean="0">
                  <a:solidFill>
                    <a:schemeClr val="bg1"/>
                  </a:solidFill>
                </a:rPr>
                <a:t>활용 프론트엔드 웹 </a:t>
              </a:r>
              <a:r>
                <a:rPr lang="en-US" altLang="ko-KR" b="1" smtClean="0">
                  <a:solidFill>
                    <a:schemeClr val="bg1"/>
                  </a:solidFill>
                </a:rPr>
                <a:t>SW </a:t>
              </a:r>
              <a:r>
                <a:rPr lang="ko-KR" altLang="en-US" b="1" smtClean="0">
                  <a:solidFill>
                    <a:schemeClr val="bg1"/>
                  </a:solidFill>
                </a:rPr>
                <a:t>개발자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5" y="1103124"/>
            <a:ext cx="3218333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18" y="1103124"/>
            <a:ext cx="4837907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03" y="2441840"/>
            <a:ext cx="3675225" cy="421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942" y="1757981"/>
            <a:ext cx="3367315" cy="44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77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Visual</a:t>
            </a:r>
            <a:r>
              <a:rPr lang="ko-KR" altLang="en-US" sz="3500" b="1"/>
              <a:t> </a:t>
            </a:r>
            <a:r>
              <a:rPr lang="en-US" altLang="ko-KR" sz="3500" b="1"/>
              <a:t>Studio Code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추가 작업 선택 </a:t>
            </a:r>
            <a:r>
              <a:rPr lang="en-US" altLang="ko-KR" sz="1400"/>
              <a:t>: </a:t>
            </a:r>
            <a:r>
              <a:rPr lang="ko-KR" altLang="en-US" sz="1400"/>
              <a:t>모두 선택 및 설치</a:t>
            </a:r>
            <a:r>
              <a:rPr lang="en-US" altLang="ko-KR" sz="1400"/>
              <a:t>! </a:t>
            </a:r>
            <a:r>
              <a:rPr lang="en-US" altLang="ko-KR" sz="1400" b="1"/>
              <a:t>(</a:t>
            </a:r>
            <a:r>
              <a:rPr lang="ko-KR" altLang="en-US" sz="1400" b="1"/>
              <a:t>*</a:t>
            </a:r>
            <a:r>
              <a:rPr lang="en-US" altLang="ko-KR" sz="1400" b="1"/>
              <a:t>Root Folder </a:t>
            </a:r>
            <a:r>
              <a:rPr lang="ko-KR" altLang="en-US" sz="1400" b="1"/>
              <a:t>지정의 용이함</a:t>
            </a:r>
            <a:r>
              <a:rPr lang="en-US" altLang="ko-KR" sz="1400" b="1"/>
              <a:t>)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특정 폴더 내 </a:t>
            </a:r>
            <a:r>
              <a:rPr lang="en-US" altLang="ko-KR" sz="1400"/>
              <a:t>html </a:t>
            </a:r>
            <a:r>
              <a:rPr lang="ko-KR" altLang="en-US" sz="1400"/>
              <a:t>문서 선택 후 마우스 우클릭</a:t>
            </a:r>
            <a:r>
              <a:rPr lang="en-US" altLang="ko-KR" sz="1400"/>
              <a:t>! &gt; </a:t>
            </a:r>
            <a:r>
              <a:rPr lang="en-US" altLang="ko-KR" sz="1400" b="1"/>
              <a:t>Code(</a:t>
            </a:r>
            <a:r>
              <a:rPr lang="ko-KR" altLang="en-US" sz="1400" b="1"/>
              <a:t>로</a:t>
            </a:r>
            <a:r>
              <a:rPr lang="en-US" altLang="ko-KR" sz="1400" b="1"/>
              <a:t>) </a:t>
            </a:r>
            <a:r>
              <a:rPr lang="ko-KR" altLang="en-US" sz="1400" b="1"/>
              <a:t>열기 활성화</a:t>
            </a:r>
            <a:r>
              <a:rPr lang="en-US" altLang="ko-KR" sz="1400" b="1"/>
              <a:t>!</a:t>
            </a:r>
            <a:endParaRPr lang="ko-KR" altLang="en-US" sz="1400" b="1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F869FC-E533-4E06-B392-632E0B8FBD50}"/>
              </a:ext>
            </a:extLst>
          </p:cNvPr>
          <p:cNvGrpSpPr/>
          <p:nvPr/>
        </p:nvGrpSpPr>
        <p:grpSpPr>
          <a:xfrm>
            <a:off x="1456864" y="3477031"/>
            <a:ext cx="9278273" cy="3294048"/>
            <a:chOff x="514350" y="3477031"/>
            <a:chExt cx="9278273" cy="32940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F8674E-A0BC-429E-9E1E-0D2A33242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3477031"/>
              <a:ext cx="4233141" cy="329404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46AA34-9F4D-4AD2-913B-E46678171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834" t="18957" r="18257" b="27146"/>
            <a:stretch/>
          </p:blipFill>
          <p:spPr>
            <a:xfrm>
              <a:off x="5400963" y="3477031"/>
              <a:ext cx="4391660" cy="3183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621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EBD9C1-1828-4AC8-BD48-FF27DFEF585D}"/>
              </a:ext>
            </a:extLst>
          </p:cNvPr>
          <p:cNvGrpSpPr/>
          <p:nvPr/>
        </p:nvGrpSpPr>
        <p:grpSpPr>
          <a:xfrm>
            <a:off x="205581" y="1104829"/>
            <a:ext cx="11780838" cy="5522695"/>
            <a:chOff x="259340" y="1197192"/>
            <a:chExt cx="11780838" cy="55226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375ED1-ABCB-4E61-8FA9-00D5565E4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340" y="1197192"/>
              <a:ext cx="6353897" cy="552269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274F63-509F-4541-B85F-849DB02B7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4837" y="1197192"/>
              <a:ext cx="5325341" cy="389465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0B6D853-D332-4C6F-9863-7B6B016EE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852" y="5134536"/>
            <a:ext cx="1889853" cy="15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19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Web</a:t>
            </a:r>
            <a:r>
              <a:rPr lang="ko-KR" altLang="en-US" sz="3500" b="1"/>
              <a:t> 서버 </a:t>
            </a:r>
            <a:r>
              <a:rPr lang="en-US" altLang="ko-KR" sz="3500" b="1"/>
              <a:t>&amp; </a:t>
            </a:r>
            <a:r>
              <a:rPr lang="ko-KR" altLang="en-US" sz="3500" b="1"/>
              <a:t>호스팅</a:t>
            </a:r>
            <a:endParaRPr lang="ko-KR" altLang="en-US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770D-2DAB-41BF-BA15-CB94084B6EC7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웹 서버 </a:t>
            </a:r>
            <a:r>
              <a:rPr lang="en-US" altLang="ko-KR" sz="1400"/>
              <a:t>: </a:t>
            </a:r>
            <a:r>
              <a:rPr lang="ko-KR" altLang="en-US" sz="1400"/>
              <a:t>인터넷에 연결되어 있는 다른 기기들이 웹 데이터를 주고받을 수 있도록 하는 장치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F0536-9532-4D7B-A1CA-73A0EAD728E3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웹 호스팅 </a:t>
            </a:r>
            <a:r>
              <a:rPr lang="en-US" altLang="ko-KR" sz="1400"/>
              <a:t>: </a:t>
            </a:r>
            <a:r>
              <a:rPr lang="ko-KR" altLang="en-US" sz="1400"/>
              <a:t>웹 사이트의 파일</a:t>
            </a:r>
            <a:r>
              <a:rPr lang="en-US" altLang="ko-KR" sz="1400"/>
              <a:t>, </a:t>
            </a:r>
            <a:r>
              <a:rPr lang="ko-KR" altLang="en-US" sz="1400"/>
              <a:t>요소 및 컨텐츠를 저장하여 웹브라우저에 전달하는 작업</a:t>
            </a:r>
            <a:endParaRPr lang="ko-KR" altLang="en-US" sz="1400" b="1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944A18-09FC-44D2-B058-D8919DA6D83F}"/>
              </a:ext>
            </a:extLst>
          </p:cNvPr>
          <p:cNvGrpSpPr/>
          <p:nvPr/>
        </p:nvGrpSpPr>
        <p:grpSpPr>
          <a:xfrm>
            <a:off x="780080" y="3429000"/>
            <a:ext cx="10631840" cy="3268732"/>
            <a:chOff x="211015" y="3429000"/>
            <a:chExt cx="10631840" cy="32687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D5E1E0-B0E6-45E9-B7D0-06C32694D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015" y="3429000"/>
              <a:ext cx="6160477" cy="319791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588BBAB-D0F3-40A6-BF06-B9BE50216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3218" y="3477031"/>
              <a:ext cx="4259637" cy="3220701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13ED75F-5850-4385-88FE-EA080E1A5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322" y="2536300"/>
            <a:ext cx="916598" cy="8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8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Git HUb</a:t>
            </a:r>
            <a:endParaRPr lang="ko-KR" altLang="en-US" sz="2000" b="1"/>
          </a:p>
        </p:txBody>
      </p:sp>
      <p:grpSp>
        <p:nvGrpSpPr>
          <p:cNvPr id="3" name="그룹 2"/>
          <p:cNvGrpSpPr/>
          <p:nvPr/>
        </p:nvGrpSpPr>
        <p:grpSpPr>
          <a:xfrm>
            <a:off x="2672146" y="2765416"/>
            <a:ext cx="6847708" cy="615554"/>
            <a:chOff x="2008909" y="2765416"/>
            <a:chExt cx="6847708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6770D-2DAB-41BF-BA15-CB94084B6EC7}"/>
                </a:ext>
              </a:extLst>
            </p:cNvPr>
            <p:cNvSpPr txBox="1"/>
            <p:nvPr/>
          </p:nvSpPr>
          <p:spPr>
            <a:xfrm>
              <a:off x="2008909" y="2765416"/>
              <a:ext cx="5837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Git Hub : </a:t>
              </a:r>
              <a:r>
                <a:rPr lang="ko-KR" altLang="en-US" sz="1400" smtClean="0"/>
                <a:t>소프트웨어 개발 프로젝트를 위한 소스코드 관리 서비스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8F0536-9532-4D7B-A1CA-73A0EAD728E3}"/>
                </a:ext>
              </a:extLst>
            </p:cNvPr>
            <p:cNvSpPr txBox="1"/>
            <p:nvPr/>
          </p:nvSpPr>
          <p:spPr>
            <a:xfrm>
              <a:off x="2008909" y="3073193"/>
              <a:ext cx="6847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ko-KR" altLang="en-US" sz="1400" smtClean="0"/>
                <a:t>왜 </a:t>
              </a:r>
              <a:r>
                <a:rPr lang="en-US" altLang="ko-KR" sz="1400" smtClean="0"/>
                <a:t>Git</a:t>
              </a:r>
              <a:r>
                <a:rPr lang="ko-KR" altLang="en-US" sz="1400" smtClean="0"/>
                <a:t>을 사용할까</a:t>
              </a:r>
              <a:r>
                <a:rPr lang="en-US" altLang="ko-KR" sz="1400" smtClean="0"/>
                <a:t>? </a:t>
              </a:r>
              <a:r>
                <a:rPr lang="ko-KR" altLang="en-US" sz="1400" smtClean="0"/>
                <a:t>내가 생성한 파일의 버전관리 </a:t>
              </a:r>
              <a:r>
                <a:rPr lang="en-US" altLang="ko-KR" sz="1400" smtClean="0"/>
                <a:t>&amp; </a:t>
              </a:r>
              <a:r>
                <a:rPr lang="ko-KR" altLang="en-US" sz="1400" smtClean="0"/>
                <a:t>효율적인 협업 시스템 구축</a:t>
              </a:r>
              <a:endParaRPr lang="ko-KR" altLang="en-US" sz="1400" b="1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97372" y="3524627"/>
            <a:ext cx="7797257" cy="3125441"/>
            <a:chOff x="1989364" y="3524627"/>
            <a:chExt cx="7797257" cy="3125441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9364" y="3785344"/>
              <a:ext cx="2940775" cy="24668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981" y="3524627"/>
              <a:ext cx="4739640" cy="3125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2252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Git HUb</a:t>
            </a:r>
            <a:endParaRPr lang="ko-KR" altLang="en-US" sz="2000" b="1"/>
          </a:p>
        </p:txBody>
      </p:sp>
      <p:grpSp>
        <p:nvGrpSpPr>
          <p:cNvPr id="3" name="그룹 2"/>
          <p:cNvGrpSpPr/>
          <p:nvPr/>
        </p:nvGrpSpPr>
        <p:grpSpPr>
          <a:xfrm>
            <a:off x="2672145" y="2765416"/>
            <a:ext cx="6847709" cy="615554"/>
            <a:chOff x="2008908" y="2765416"/>
            <a:chExt cx="6847709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6770D-2DAB-41BF-BA15-CB94084B6EC7}"/>
                </a:ext>
              </a:extLst>
            </p:cNvPr>
            <p:cNvSpPr txBox="1"/>
            <p:nvPr/>
          </p:nvSpPr>
          <p:spPr>
            <a:xfrm>
              <a:off x="2008908" y="2765416"/>
              <a:ext cx="6027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Repository : GitHub</a:t>
              </a:r>
              <a:r>
                <a:rPr lang="ko-KR" altLang="en-US" sz="1400" dirty="0" smtClean="0"/>
                <a:t>계정에 파일이나 폴더를 저장해두는 저장소 역할</a:t>
              </a:r>
              <a:endParaRPr lang="ko-KR" altLang="en-US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8F0536-9532-4D7B-A1CA-73A0EAD728E3}"/>
                </a:ext>
              </a:extLst>
            </p:cNvPr>
            <p:cNvSpPr txBox="1"/>
            <p:nvPr/>
          </p:nvSpPr>
          <p:spPr>
            <a:xfrm>
              <a:off x="2008909" y="3073193"/>
              <a:ext cx="6847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</a:t>
              </a:r>
              <a:r>
                <a:rPr lang="en-US" altLang="ko-KR" sz="1400" dirty="0"/>
                <a:t>Create Repository &gt; </a:t>
              </a:r>
              <a:r>
                <a:rPr lang="ko-KR" altLang="en-US" sz="1400" dirty="0"/>
                <a:t>파일 혹은 폴더 업로드 가능</a:t>
              </a:r>
              <a:endParaRPr lang="ko-KR" altLang="en-US" sz="1400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20482" y="3510420"/>
            <a:ext cx="10951036" cy="3203418"/>
            <a:chOff x="703517" y="3510420"/>
            <a:chExt cx="10951036" cy="320341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964"/>
            <a:stretch/>
          </p:blipFill>
          <p:spPr>
            <a:xfrm>
              <a:off x="703517" y="3510420"/>
              <a:ext cx="4692267" cy="320341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r="11959"/>
            <a:stretch/>
          </p:blipFill>
          <p:spPr>
            <a:xfrm>
              <a:off x="5743759" y="3510420"/>
              <a:ext cx="5910794" cy="3203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01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Web </a:t>
            </a:r>
            <a:r>
              <a:rPr lang="ko-KR" altLang="en-US" b="1"/>
              <a:t>기본지식 학습</a:t>
            </a:r>
          </a:p>
        </p:txBody>
      </p:sp>
    </p:spTree>
    <p:extLst>
      <p:ext uri="{BB962C8B-B14F-4D97-AF65-F5344CB8AC3E}">
        <p14:creationId xmlns:p14="http://schemas.microsoft.com/office/powerpoint/2010/main" val="245904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Git HUb</a:t>
            </a:r>
            <a:endParaRPr lang="ko-KR" altLang="en-US" sz="2000" b="1"/>
          </a:p>
        </p:txBody>
      </p:sp>
      <p:grpSp>
        <p:nvGrpSpPr>
          <p:cNvPr id="3" name="그룹 2"/>
          <p:cNvGrpSpPr/>
          <p:nvPr/>
        </p:nvGrpSpPr>
        <p:grpSpPr>
          <a:xfrm>
            <a:off x="2672145" y="2765416"/>
            <a:ext cx="6847709" cy="615554"/>
            <a:chOff x="2008908" y="2765416"/>
            <a:chExt cx="6847709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6770D-2DAB-41BF-BA15-CB94084B6EC7}"/>
                </a:ext>
              </a:extLst>
            </p:cNvPr>
            <p:cNvSpPr txBox="1"/>
            <p:nvPr/>
          </p:nvSpPr>
          <p:spPr>
            <a:xfrm>
              <a:off x="2008908" y="2765416"/>
              <a:ext cx="6027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Repository : GitHub</a:t>
              </a:r>
              <a:r>
                <a:rPr lang="ko-KR" altLang="en-US" sz="1400" dirty="0" smtClean="0"/>
                <a:t>계정에 파일이나 폴더를 저장해두는 저장소 역할</a:t>
              </a:r>
              <a:endParaRPr lang="ko-KR" altLang="en-US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8F0536-9532-4D7B-A1CA-73A0EAD728E3}"/>
                </a:ext>
              </a:extLst>
            </p:cNvPr>
            <p:cNvSpPr txBox="1"/>
            <p:nvPr/>
          </p:nvSpPr>
          <p:spPr>
            <a:xfrm>
              <a:off x="2008909" y="3073193"/>
              <a:ext cx="6847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</a:t>
              </a:r>
              <a:r>
                <a:rPr lang="en-US" altLang="ko-KR" sz="1400" dirty="0" smtClean="0"/>
                <a:t>Create Repository &gt; </a:t>
              </a:r>
              <a:r>
                <a:rPr lang="ko-KR" altLang="en-US" sz="1400" dirty="0" smtClean="0"/>
                <a:t>파일 혹은 폴더 업로드 가능</a:t>
              </a:r>
              <a:endParaRPr lang="ko-KR" altLang="en-US" sz="1400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924049" y="3501043"/>
            <a:ext cx="8413078" cy="3183927"/>
            <a:chOff x="1924049" y="3501043"/>
            <a:chExt cx="8413078" cy="318392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4049" y="3501043"/>
              <a:ext cx="3705225" cy="318392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99" y="3502570"/>
              <a:ext cx="4317328" cy="318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4192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err="1" smtClean="0"/>
              <a:t>Git</a:t>
            </a:r>
            <a:r>
              <a:rPr lang="en-US" altLang="ko-KR" sz="3500" b="1" dirty="0" smtClean="0"/>
              <a:t> </a:t>
            </a:r>
            <a:r>
              <a:rPr lang="en-US" altLang="ko-KR" sz="3500" b="1" dirty="0" smtClean="0"/>
              <a:t>Hub </a:t>
            </a:r>
            <a:r>
              <a:rPr lang="ko-KR" altLang="en-US" sz="3500" b="1" dirty="0" smtClean="0"/>
              <a:t>파일 업로드</a:t>
            </a:r>
            <a:endParaRPr lang="ko-KR" altLang="en-US" sz="20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141060" y="2765416"/>
            <a:ext cx="5909880" cy="615554"/>
            <a:chOff x="2008908" y="2765416"/>
            <a:chExt cx="5909880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6770D-2DAB-41BF-BA15-CB94084B6EC7}"/>
                </a:ext>
              </a:extLst>
            </p:cNvPr>
            <p:cNvSpPr txBox="1"/>
            <p:nvPr/>
          </p:nvSpPr>
          <p:spPr>
            <a:xfrm>
              <a:off x="2008908" y="2765416"/>
              <a:ext cx="52015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단일 파일 다운로드 </a:t>
              </a:r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파일명 클릭 후 </a:t>
              </a:r>
              <a:r>
                <a:rPr lang="ko-KR" altLang="en-US" sz="1400" dirty="0" err="1" smtClean="0"/>
                <a:t>다른이름으로</a:t>
              </a:r>
              <a:r>
                <a:rPr lang="ko-KR" altLang="en-US" sz="1400" dirty="0" smtClean="0"/>
                <a:t> 저장</a:t>
              </a:r>
              <a:r>
                <a:rPr lang="en-US" altLang="ko-KR" sz="1400" dirty="0" smtClean="0"/>
                <a:t>!</a:t>
              </a:r>
              <a:endParaRPr lang="ko-KR" altLang="en-US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8F0536-9532-4D7B-A1CA-73A0EAD728E3}"/>
                </a:ext>
              </a:extLst>
            </p:cNvPr>
            <p:cNvSpPr txBox="1"/>
            <p:nvPr/>
          </p:nvSpPr>
          <p:spPr>
            <a:xfrm>
              <a:off x="2008909" y="3073193"/>
              <a:ext cx="59098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폴더 파일 다운로드 </a:t>
              </a:r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우측 상단 </a:t>
              </a:r>
              <a:r>
                <a:rPr lang="en-US" altLang="ko-KR" sz="1400" dirty="0" smtClean="0"/>
                <a:t>Code </a:t>
              </a:r>
              <a:r>
                <a:rPr lang="ko-KR" altLang="en-US" sz="1400" dirty="0" smtClean="0"/>
                <a:t>녹색 버튼 클릭</a:t>
              </a:r>
              <a:r>
                <a:rPr lang="en-US" altLang="ko-KR" sz="1400" dirty="0" smtClean="0"/>
                <a:t>!</a:t>
              </a:r>
              <a:endParaRPr lang="ko-KR" altLang="en-US" sz="1400" b="1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45342" y="3501043"/>
            <a:ext cx="10301316" cy="3183927"/>
            <a:chOff x="559675" y="3501043"/>
            <a:chExt cx="10301316" cy="318392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675" y="3501043"/>
              <a:ext cx="3705225" cy="31839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2096" y="3501043"/>
              <a:ext cx="6398895" cy="2220138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951" y="777387"/>
            <a:ext cx="2817341" cy="264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err="1" smtClean="0"/>
              <a:t>Git</a:t>
            </a:r>
            <a:r>
              <a:rPr lang="en-US" altLang="ko-KR" sz="3500" b="1" dirty="0" smtClean="0"/>
              <a:t> </a:t>
            </a:r>
            <a:r>
              <a:rPr lang="en-US" altLang="ko-KR" sz="3500" b="1" dirty="0" smtClean="0"/>
              <a:t>Hub </a:t>
            </a:r>
            <a:r>
              <a:rPr lang="ko-KR" altLang="en-US" sz="3500" b="1" dirty="0" smtClean="0"/>
              <a:t>파일 삭제</a:t>
            </a:r>
            <a:endParaRPr lang="ko-KR" altLang="en-US" sz="20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082495" y="2765416"/>
            <a:ext cx="6027011" cy="615554"/>
            <a:chOff x="2008908" y="2765416"/>
            <a:chExt cx="6027011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6770D-2DAB-41BF-BA15-CB94084B6EC7}"/>
                </a:ext>
              </a:extLst>
            </p:cNvPr>
            <p:cNvSpPr txBox="1"/>
            <p:nvPr/>
          </p:nvSpPr>
          <p:spPr>
            <a:xfrm>
              <a:off x="2008908" y="2765416"/>
              <a:ext cx="6027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단일 파일 삭제 </a:t>
              </a:r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파일명 클릭 후 우측 상단 휴지통 버튼 클릭</a:t>
              </a:r>
              <a:r>
                <a:rPr lang="en-US" altLang="ko-KR" sz="1400" dirty="0" smtClean="0"/>
                <a:t>!</a:t>
              </a:r>
              <a:endParaRPr lang="ko-KR" altLang="en-US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8F0536-9532-4D7B-A1CA-73A0EAD728E3}"/>
                </a:ext>
              </a:extLst>
            </p:cNvPr>
            <p:cNvSpPr txBox="1"/>
            <p:nvPr/>
          </p:nvSpPr>
          <p:spPr>
            <a:xfrm>
              <a:off x="2008909" y="3073193"/>
              <a:ext cx="5052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폴더 파일 삭제 </a:t>
              </a:r>
              <a:r>
                <a:rPr lang="en-US" altLang="ko-KR" sz="1400" dirty="0" smtClean="0"/>
                <a:t>&gt; </a:t>
              </a:r>
              <a:r>
                <a:rPr lang="ko-KR" altLang="en-US" sz="1400" dirty="0" err="1" smtClean="0"/>
                <a:t>폴더명</a:t>
              </a:r>
              <a:r>
                <a:rPr lang="ko-KR" altLang="en-US" sz="1400" dirty="0" smtClean="0"/>
                <a:t> 클릭 후 우측 상단 </a:t>
              </a:r>
              <a:r>
                <a:rPr lang="en-US" altLang="ko-KR" sz="1400" dirty="0" smtClean="0"/>
                <a:t>… </a:t>
              </a:r>
              <a:r>
                <a:rPr lang="ko-KR" altLang="en-US" sz="1400" dirty="0" smtClean="0"/>
                <a:t>클릭</a:t>
              </a:r>
              <a:r>
                <a:rPr lang="en-US" altLang="ko-KR" sz="1400" dirty="0" smtClean="0"/>
                <a:t>!</a:t>
              </a:r>
              <a:endParaRPr lang="ko-KR" altLang="en-US" sz="1400" b="1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04850" y="3501043"/>
            <a:ext cx="10782301" cy="3194022"/>
            <a:chOff x="628649" y="3501043"/>
            <a:chExt cx="10782301" cy="319402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33299"/>
            <a:stretch/>
          </p:blipFill>
          <p:spPr>
            <a:xfrm>
              <a:off x="628649" y="3501043"/>
              <a:ext cx="6086475" cy="319402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6100" y="3624771"/>
              <a:ext cx="4514850" cy="2899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171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err="1" smtClean="0"/>
              <a:t>Git</a:t>
            </a:r>
            <a:r>
              <a:rPr lang="en-US" altLang="ko-KR" sz="3500" b="1" dirty="0" smtClean="0"/>
              <a:t> </a:t>
            </a:r>
            <a:r>
              <a:rPr lang="en-US" altLang="ko-KR" sz="3500" b="1" dirty="0" smtClean="0"/>
              <a:t>Hub </a:t>
            </a:r>
            <a:r>
              <a:rPr lang="en-US" altLang="ko-KR" sz="3500" b="1" dirty="0" smtClean="0"/>
              <a:t>Desktop</a:t>
            </a:r>
            <a:endParaRPr lang="ko-KR" altLang="en-US" sz="20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4721053" y="2765416"/>
            <a:ext cx="2749894" cy="615554"/>
            <a:chOff x="2008909" y="2765416"/>
            <a:chExt cx="2749894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6770D-2DAB-41BF-BA15-CB94084B6EC7}"/>
                </a:ext>
              </a:extLst>
            </p:cNvPr>
            <p:cNvSpPr txBox="1"/>
            <p:nvPr/>
          </p:nvSpPr>
          <p:spPr>
            <a:xfrm>
              <a:off x="2008909" y="2765416"/>
              <a:ext cx="2749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/>
                <a:t>https://desktop.github.com/</a:t>
              </a:r>
              <a:endParaRPr lang="ko-KR" altLang="en-US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8F0536-9532-4D7B-A1CA-73A0EAD728E3}"/>
                </a:ext>
              </a:extLst>
            </p:cNvPr>
            <p:cNvSpPr txBox="1"/>
            <p:nvPr/>
          </p:nvSpPr>
          <p:spPr>
            <a:xfrm>
              <a:off x="2008909" y="3073193"/>
              <a:ext cx="26428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ko-KR" altLang="en-US" sz="1400" dirty="0" smtClean="0"/>
                <a:t>이메일 주소 수정 필수</a:t>
              </a:r>
              <a:r>
                <a:rPr lang="en-US" altLang="ko-KR" sz="1400" dirty="0" smtClean="0"/>
                <a:t>!</a:t>
              </a:r>
              <a:endParaRPr lang="ko-KR" altLang="en-US" sz="1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0084" y="3501043"/>
            <a:ext cx="11451832" cy="3123438"/>
            <a:chOff x="452583" y="3501043"/>
            <a:chExt cx="11451832" cy="312343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507970"/>
              <a:ext cx="4259117" cy="311651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6199" y="3501043"/>
              <a:ext cx="2257614" cy="312343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8312" y="3507969"/>
              <a:ext cx="4546103" cy="3116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9497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err="1" smtClean="0"/>
              <a:t>Git</a:t>
            </a:r>
            <a:r>
              <a:rPr lang="en-US" altLang="ko-KR" sz="3500" b="1" dirty="0" smtClean="0"/>
              <a:t> </a:t>
            </a:r>
            <a:r>
              <a:rPr lang="en-US" altLang="ko-KR" sz="3500" b="1" dirty="0" smtClean="0"/>
              <a:t>Hub </a:t>
            </a:r>
            <a:r>
              <a:rPr lang="en-US" altLang="ko-KR" sz="3500" b="1" dirty="0" smtClean="0"/>
              <a:t>Desktop</a:t>
            </a:r>
            <a:endParaRPr lang="ko-KR" altLang="en-US" sz="20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994431" y="2765416"/>
            <a:ext cx="4203139" cy="615554"/>
            <a:chOff x="2008909" y="2765416"/>
            <a:chExt cx="4203139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6770D-2DAB-41BF-BA15-CB94084B6EC7}"/>
                </a:ext>
              </a:extLst>
            </p:cNvPr>
            <p:cNvSpPr txBox="1"/>
            <p:nvPr/>
          </p:nvSpPr>
          <p:spPr>
            <a:xfrm>
              <a:off x="2008909" y="2765416"/>
              <a:ext cx="2749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/>
                <a:t>https://desktop.github.com/</a:t>
              </a:r>
              <a:endParaRPr lang="ko-KR" altLang="en-US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8F0536-9532-4D7B-A1CA-73A0EAD728E3}"/>
                </a:ext>
              </a:extLst>
            </p:cNvPr>
            <p:cNvSpPr txBox="1"/>
            <p:nvPr/>
          </p:nvSpPr>
          <p:spPr>
            <a:xfrm>
              <a:off x="2008909" y="3073193"/>
              <a:ext cx="4203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en-US" altLang="ko-KR" sz="1400" dirty="0" smtClean="0"/>
                <a:t>VS code</a:t>
              </a:r>
              <a:r>
                <a:rPr lang="ko-KR" altLang="en-US" sz="1400" dirty="0" smtClean="0"/>
                <a:t>를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활용해 작업한 파일도 업로드 가능</a:t>
              </a:r>
              <a:endParaRPr lang="ko-KR" altLang="en-US" sz="1400" b="1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02015" y="3624285"/>
            <a:ext cx="8787970" cy="3179943"/>
            <a:chOff x="254730" y="3624285"/>
            <a:chExt cx="8787970" cy="317994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730" y="3624285"/>
              <a:ext cx="4466323" cy="311516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7903" y="3688747"/>
              <a:ext cx="4404797" cy="3115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493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err="1" smtClean="0"/>
              <a:t>Git</a:t>
            </a:r>
            <a:r>
              <a:rPr lang="en-US" altLang="ko-KR" sz="3500" b="1" dirty="0" smtClean="0"/>
              <a:t> </a:t>
            </a:r>
            <a:r>
              <a:rPr lang="en-US" altLang="ko-KR" sz="3500" b="1" dirty="0" smtClean="0"/>
              <a:t>Hub </a:t>
            </a:r>
            <a:r>
              <a:rPr lang="en-US" altLang="ko-KR" sz="3500" b="1" dirty="0" smtClean="0"/>
              <a:t>Desktop</a:t>
            </a:r>
            <a:endParaRPr lang="ko-KR" altLang="en-US" sz="20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994431" y="2765416"/>
            <a:ext cx="4203139" cy="615554"/>
            <a:chOff x="2008909" y="2765416"/>
            <a:chExt cx="4203139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6770D-2DAB-41BF-BA15-CB94084B6EC7}"/>
                </a:ext>
              </a:extLst>
            </p:cNvPr>
            <p:cNvSpPr txBox="1"/>
            <p:nvPr/>
          </p:nvSpPr>
          <p:spPr>
            <a:xfrm>
              <a:off x="2008909" y="2765416"/>
              <a:ext cx="2749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/>
                <a:t>https://desktop.github.com/</a:t>
              </a:r>
              <a:endParaRPr lang="ko-KR" altLang="en-US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8F0536-9532-4D7B-A1CA-73A0EAD728E3}"/>
                </a:ext>
              </a:extLst>
            </p:cNvPr>
            <p:cNvSpPr txBox="1"/>
            <p:nvPr/>
          </p:nvSpPr>
          <p:spPr>
            <a:xfrm>
              <a:off x="2008909" y="3073193"/>
              <a:ext cx="4203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en-US" altLang="ko-KR" sz="1400" dirty="0" smtClean="0"/>
                <a:t>VS code</a:t>
              </a:r>
              <a:r>
                <a:rPr lang="ko-KR" altLang="en-US" sz="1400" dirty="0" smtClean="0"/>
                <a:t>를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활용해 작업한 파일도 업로드 가능</a:t>
              </a:r>
              <a:endParaRPr lang="ko-KR" altLang="en-US" sz="1400" b="1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45805" y="3501043"/>
            <a:ext cx="9100390" cy="3095019"/>
            <a:chOff x="532627" y="3501043"/>
            <a:chExt cx="9100390" cy="30950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27" y="3501043"/>
              <a:ext cx="4467997" cy="309501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6772" y="3501043"/>
              <a:ext cx="4406245" cy="3056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6575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기본 브라우저 수정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770D-2DAB-41BF-BA15-CB94084B6EC7}"/>
              </a:ext>
            </a:extLst>
          </p:cNvPr>
          <p:cNvSpPr txBox="1"/>
          <p:nvPr/>
        </p:nvSpPr>
        <p:spPr>
          <a:xfrm>
            <a:off x="4311791" y="2765416"/>
            <a:ext cx="356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웹 개발 작업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크롬 브라우저 활용</a:t>
            </a:r>
            <a:r>
              <a:rPr lang="en-US" altLang="ko-KR" sz="1400" dirty="0" smtClean="0"/>
              <a:t>!</a:t>
            </a:r>
            <a:endParaRPr lang="ko-KR" altLang="en-US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07" y="3193266"/>
            <a:ext cx="7138987" cy="34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7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React / Vue.js / Angular.js</a:t>
            </a:r>
            <a:endParaRPr lang="ko-KR" altLang="en-US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770D-2DAB-41BF-BA15-CB94084B6EC7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React : </a:t>
            </a:r>
            <a:r>
              <a:rPr lang="ko-KR" altLang="en-US" sz="1400" smtClean="0"/>
              <a:t>페이스북에 의해 개발된 프레임워크로 웹 </a:t>
            </a:r>
            <a:r>
              <a:rPr lang="en-US" altLang="ko-KR" sz="1400" smtClean="0"/>
              <a:t>&amp; </a:t>
            </a:r>
            <a:r>
              <a:rPr lang="ko-KR" altLang="en-US" sz="1400" smtClean="0"/>
              <a:t>앱 프론트엔드 개발에 강력한 장점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F0536-9532-4D7B-A1CA-73A0EAD728E3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 smtClean="0"/>
              <a:t>Vue.js : </a:t>
            </a:r>
            <a:r>
              <a:rPr lang="ko-KR" altLang="en-US" sz="1400" smtClean="0"/>
              <a:t>사용자 </a:t>
            </a:r>
            <a:r>
              <a:rPr lang="en-US" altLang="ko-KR" sz="1400" smtClean="0"/>
              <a:t>UI</a:t>
            </a:r>
            <a:r>
              <a:rPr lang="ko-KR" altLang="en-US" sz="1400" smtClean="0"/>
              <a:t>를 만들기 위한 동적인 자바스크립트 프레임워크</a:t>
            </a:r>
            <a:endParaRPr lang="ko-KR" altLang="en-US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F0536-9532-4D7B-A1CA-73A0EAD728E3}"/>
              </a:ext>
            </a:extLst>
          </p:cNvPr>
          <p:cNvSpPr txBox="1"/>
          <p:nvPr/>
        </p:nvSpPr>
        <p:spPr>
          <a:xfrm>
            <a:off x="2008909" y="3380970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</a:t>
            </a:r>
            <a:r>
              <a:rPr lang="ko-KR" altLang="en-US" sz="1400" smtClean="0"/>
              <a:t> </a:t>
            </a:r>
            <a:r>
              <a:rPr lang="en-US" altLang="ko-KR" sz="1400" smtClean="0"/>
              <a:t>Angular.js : Google</a:t>
            </a:r>
            <a:r>
              <a:rPr lang="ko-KR" altLang="en-US" sz="1400" smtClean="0"/>
              <a:t>이 만든 강력한 자바스크립트 프레임워크 중 하나 </a:t>
            </a:r>
            <a:r>
              <a:rPr lang="en-US" altLang="ko-KR" sz="1400" smtClean="0"/>
              <a:t>/ SPA </a:t>
            </a:r>
            <a:r>
              <a:rPr lang="ko-KR" altLang="en-US" sz="1400" smtClean="0"/>
              <a:t>개발 시</a:t>
            </a:r>
            <a:r>
              <a:rPr lang="en-US" altLang="ko-KR" sz="1400" smtClean="0"/>
              <a:t>, </a:t>
            </a:r>
            <a:r>
              <a:rPr lang="ko-KR" altLang="en-US" sz="1400" smtClean="0"/>
              <a:t>장점</a:t>
            </a:r>
            <a:endParaRPr lang="ko-KR" altLang="en-US" sz="1400" b="1"/>
          </a:p>
        </p:txBody>
      </p:sp>
      <p:grpSp>
        <p:nvGrpSpPr>
          <p:cNvPr id="3" name="그룹 2"/>
          <p:cNvGrpSpPr/>
          <p:nvPr/>
        </p:nvGrpSpPr>
        <p:grpSpPr>
          <a:xfrm>
            <a:off x="1189878" y="3976475"/>
            <a:ext cx="9812244" cy="2790085"/>
            <a:chOff x="789708" y="3976475"/>
            <a:chExt cx="9812244" cy="279008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08" y="3976476"/>
              <a:ext cx="3433949" cy="27900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741" y="3976476"/>
              <a:ext cx="2098766" cy="2461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528" y="3976475"/>
              <a:ext cx="2850424" cy="2400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076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SPA / PWA</a:t>
            </a:r>
            <a:endParaRPr lang="ko-KR" altLang="en-US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770D-2DAB-41BF-BA15-CB94084B6EC7}"/>
              </a:ext>
            </a:extLst>
          </p:cNvPr>
          <p:cNvSpPr txBox="1"/>
          <p:nvPr/>
        </p:nvSpPr>
        <p:spPr>
          <a:xfrm>
            <a:off x="2008909" y="2765416"/>
            <a:ext cx="817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SPA : Single Page Application = </a:t>
            </a:r>
            <a:r>
              <a:rPr lang="ko-KR" altLang="en-US" sz="1400" smtClean="0"/>
              <a:t>서버로 부터 새로운 페이지를 불러오지 않고 현재의 페이지를</a:t>
            </a:r>
            <a:endParaRPr lang="en-US" altLang="ko-KR" sz="1400" smtClean="0"/>
          </a:p>
          <a:p>
            <a:r>
              <a:rPr lang="ko-KR" altLang="en-US" sz="1400" smtClean="0"/>
              <a:t>동적으로 운영 및 변경하여 사용자와 소통하는 방식</a:t>
            </a:r>
            <a:endParaRPr lang="ko-KR" altLang="en-US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F0536-9532-4D7B-A1CA-73A0EAD728E3}"/>
              </a:ext>
            </a:extLst>
          </p:cNvPr>
          <p:cNvSpPr txBox="1"/>
          <p:nvPr/>
        </p:nvSpPr>
        <p:spPr>
          <a:xfrm>
            <a:off x="2008909" y="3380970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</a:t>
            </a:r>
            <a:r>
              <a:rPr lang="ko-KR" altLang="en-US" sz="1400" smtClean="0"/>
              <a:t> </a:t>
            </a:r>
            <a:r>
              <a:rPr lang="en-US" altLang="ko-KR" sz="1400" smtClean="0"/>
              <a:t>PWA : Progressive Web App = HTML, CSS, JS</a:t>
            </a:r>
            <a:r>
              <a:rPr lang="ko-KR" altLang="en-US" sz="1400" smtClean="0"/>
              <a:t>를 활용해 앱같이 만들어진 웹 사이트</a:t>
            </a:r>
            <a:r>
              <a:rPr lang="en-US" altLang="ko-KR" sz="1400" smtClean="0"/>
              <a:t> </a:t>
            </a:r>
            <a:endParaRPr lang="ko-KR" altLang="en-US" sz="1400" b="1"/>
          </a:p>
        </p:txBody>
      </p:sp>
      <p:grpSp>
        <p:nvGrpSpPr>
          <p:cNvPr id="6" name="그룹 5"/>
          <p:cNvGrpSpPr/>
          <p:nvPr/>
        </p:nvGrpSpPr>
        <p:grpSpPr>
          <a:xfrm>
            <a:off x="951208" y="3938002"/>
            <a:ext cx="10289585" cy="2782471"/>
            <a:chOff x="378416" y="3938002"/>
            <a:chExt cx="10289585" cy="278247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16" y="3938002"/>
              <a:ext cx="4916396" cy="2782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573" y="3965325"/>
              <a:ext cx="5007428" cy="2755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7646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포트폴리오 샘플</a:t>
            </a:r>
            <a:endParaRPr lang="ko-KR" altLang="en-US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770D-2DAB-41BF-BA15-CB94084B6EC7}"/>
              </a:ext>
            </a:extLst>
          </p:cNvPr>
          <p:cNvSpPr txBox="1"/>
          <p:nvPr/>
        </p:nvSpPr>
        <p:spPr>
          <a:xfrm>
            <a:off x="2008909" y="2919304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https://tombap8.github.io/KNG-FED211/800.FED211_PF/</a:t>
            </a:r>
            <a:r>
              <a:rPr lang="ko-KR" altLang="ko-KR" sz="1400"/>
              <a:t>강지수</a:t>
            </a:r>
            <a:r>
              <a:rPr lang="en-US" altLang="ko-KR" sz="1400"/>
              <a:t>/</a:t>
            </a:r>
            <a:r>
              <a:rPr lang="ko-KR" altLang="ko-KR" sz="1400"/>
              <a:t>소니카메라</a:t>
            </a:r>
            <a:r>
              <a:rPr lang="en-US" altLang="ko-KR" sz="1400"/>
              <a:t>/index.html</a:t>
            </a:r>
            <a:endParaRPr lang="ko-KR" altLang="ko-KR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F0536-9532-4D7B-A1CA-73A0EAD728E3}"/>
              </a:ext>
            </a:extLst>
          </p:cNvPr>
          <p:cNvSpPr txBox="1"/>
          <p:nvPr/>
        </p:nvSpPr>
        <p:spPr>
          <a:xfrm>
            <a:off x="2008909" y="3488418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/>
              <a:t>https://tombap8.github.io/KNG-FED211/800.FED211_PF/</a:t>
            </a:r>
            <a:r>
              <a:rPr lang="ko-KR" altLang="ko-KR" sz="1400"/>
              <a:t>고세라</a:t>
            </a:r>
            <a:r>
              <a:rPr lang="en-US" altLang="ko-KR" sz="1400"/>
              <a:t>/</a:t>
            </a:r>
            <a:r>
              <a:rPr lang="ko-KR" altLang="ko-KR" sz="1400"/>
              <a:t>네이처리퍼블릭</a:t>
            </a:r>
            <a:r>
              <a:rPr lang="en-US" altLang="ko-KR" sz="1400"/>
              <a:t>/main.html</a:t>
            </a:r>
            <a:endParaRPr lang="ko-KR" altLang="ko-KR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F0536-9532-4D7B-A1CA-73A0EAD728E3}"/>
              </a:ext>
            </a:extLst>
          </p:cNvPr>
          <p:cNvSpPr txBox="1"/>
          <p:nvPr/>
        </p:nvSpPr>
        <p:spPr>
          <a:xfrm>
            <a:off x="2008909" y="4057532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</a:t>
            </a:r>
            <a:r>
              <a:rPr lang="en-US" altLang="ko-KR" sz="1400"/>
              <a:t>https://tombap8.github.io/KNG-FED211/800.FED211_PF/</a:t>
            </a:r>
            <a:r>
              <a:rPr lang="ko-KR" altLang="ko-KR" sz="1400"/>
              <a:t>문성원</a:t>
            </a:r>
            <a:r>
              <a:rPr lang="en-US" altLang="ko-KR" sz="1400"/>
              <a:t>/K2/index.html#</a:t>
            </a:r>
            <a:endParaRPr lang="ko-KR" altLang="ko-KR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0536-9532-4D7B-A1CA-73A0EAD728E3}"/>
              </a:ext>
            </a:extLst>
          </p:cNvPr>
          <p:cNvSpPr txBox="1"/>
          <p:nvPr/>
        </p:nvSpPr>
        <p:spPr>
          <a:xfrm>
            <a:off x="2008909" y="4626646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④ </a:t>
            </a:r>
            <a:r>
              <a:rPr lang="en-US" altLang="ko-KR" sz="1400"/>
              <a:t>https://tombap8.github.io/KNG-FED211/804.GITA-FED221_PF/</a:t>
            </a:r>
            <a:r>
              <a:rPr lang="ko-KR" altLang="ko-KR" sz="1400"/>
              <a:t>강진아</a:t>
            </a:r>
            <a:r>
              <a:rPr lang="en-US" altLang="ko-KR" sz="1400"/>
              <a:t>/source/index.html</a:t>
            </a:r>
            <a:endParaRPr lang="ko-KR" altLang="ko-KR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F0536-9532-4D7B-A1CA-73A0EAD728E3}"/>
              </a:ext>
            </a:extLst>
          </p:cNvPr>
          <p:cNvSpPr txBox="1"/>
          <p:nvPr/>
        </p:nvSpPr>
        <p:spPr>
          <a:xfrm>
            <a:off x="2008909" y="5195760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⑤ </a:t>
            </a:r>
            <a:r>
              <a:rPr lang="en-US" altLang="ko-KR" sz="1400"/>
              <a:t>https://tombap8.github.io/KNG-FED211/803.GITA-FED213_PF/</a:t>
            </a:r>
            <a:r>
              <a:rPr lang="ko-KR" altLang="ko-KR" sz="1400"/>
              <a:t>강정구</a:t>
            </a:r>
            <a:r>
              <a:rPr lang="en-US" altLang="ko-KR" sz="1400"/>
              <a:t>/index.html</a:t>
            </a:r>
            <a:endParaRPr lang="ko-KR" altLang="ko-KR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F0536-9532-4D7B-A1CA-73A0EAD728E3}"/>
              </a:ext>
            </a:extLst>
          </p:cNvPr>
          <p:cNvSpPr txBox="1"/>
          <p:nvPr/>
        </p:nvSpPr>
        <p:spPr>
          <a:xfrm>
            <a:off x="2008909" y="5764876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⑥ </a:t>
            </a:r>
            <a:r>
              <a:rPr lang="en-US" altLang="ko-KR" sz="1400"/>
              <a:t>https://tombap8.github.io/KNG-FED211/803.GITA-FED213_PF/portfolio_</a:t>
            </a:r>
            <a:r>
              <a:rPr lang="ko-KR" altLang="ko-KR" sz="1400"/>
              <a:t>최건호</a:t>
            </a:r>
            <a:r>
              <a:rPr lang="en-US" altLang="ko-KR" sz="1400"/>
              <a:t>/index.html</a:t>
            </a:r>
            <a:endParaRPr lang="ko-KR" altLang="ko-KR" sz="1400"/>
          </a:p>
        </p:txBody>
      </p:sp>
    </p:spTree>
    <p:extLst>
      <p:ext uri="{BB962C8B-B14F-4D97-AF65-F5344CB8AC3E}">
        <p14:creationId xmlns:p14="http://schemas.microsoft.com/office/powerpoint/2010/main" val="283772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Web</a:t>
            </a:r>
            <a:r>
              <a:rPr lang="ko-KR" altLang="en-US" sz="3500" b="1"/>
              <a:t>개발에서 </a:t>
            </a:r>
            <a:r>
              <a:rPr lang="en-US" altLang="ko-KR" sz="3500" b="1"/>
              <a:t>Web</a:t>
            </a:r>
            <a:r>
              <a:rPr lang="ko-KR" altLang="en-US" sz="3500" b="1"/>
              <a:t>의 역할이란</a:t>
            </a:r>
            <a:r>
              <a:rPr lang="en-US" altLang="ko-KR" sz="3500" b="1"/>
              <a:t>?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886691" y="2765416"/>
            <a:ext cx="1041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</a:t>
            </a:r>
            <a:r>
              <a:rPr lang="en-US" altLang="ko-KR" sz="1400"/>
              <a:t>Web</a:t>
            </a:r>
            <a:r>
              <a:rPr lang="ko-KR" altLang="en-US" sz="1400"/>
              <a:t>의 영역 </a:t>
            </a:r>
            <a:r>
              <a:rPr lang="en-US" altLang="ko-KR" sz="1400"/>
              <a:t>: </a:t>
            </a:r>
            <a:r>
              <a:rPr lang="ko-KR" altLang="en-US" sz="1400" b="1"/>
              <a:t>홈페이지 </a:t>
            </a:r>
            <a:r>
              <a:rPr lang="en-US" altLang="ko-KR" sz="1400" b="1"/>
              <a:t>/ </a:t>
            </a:r>
            <a:r>
              <a:rPr lang="ko-KR" altLang="en-US" sz="1400" b="1"/>
              <a:t>모바일 프로그램 </a:t>
            </a:r>
            <a:r>
              <a:rPr lang="en-US" altLang="ko-KR" sz="1400" b="1"/>
              <a:t>/ </a:t>
            </a:r>
            <a:r>
              <a:rPr lang="ko-KR" altLang="en-US" sz="1400" b="1"/>
              <a:t>임베디드 프로그램 </a:t>
            </a:r>
            <a:r>
              <a:rPr lang="en-US" altLang="ko-KR" sz="1400" b="1"/>
              <a:t>/ </a:t>
            </a:r>
            <a:r>
              <a:rPr lang="ko-KR" altLang="en-US" sz="1400" b="1"/>
              <a:t>그룹웨어 </a:t>
            </a:r>
            <a:r>
              <a:rPr lang="en-US" altLang="ko-KR" sz="1400" b="1"/>
              <a:t>/ ERP </a:t>
            </a:r>
            <a:endParaRPr lang="ko-KR" altLang="en-US" sz="14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1C66FD-1BBA-455A-9F48-61DAE9A2BA0D}"/>
              </a:ext>
            </a:extLst>
          </p:cNvPr>
          <p:cNvGrpSpPr/>
          <p:nvPr/>
        </p:nvGrpSpPr>
        <p:grpSpPr>
          <a:xfrm>
            <a:off x="676347" y="3392056"/>
            <a:ext cx="10839306" cy="3429000"/>
            <a:chOff x="345930" y="3429000"/>
            <a:chExt cx="10839306" cy="3429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3C9809-B630-4E4E-8965-FB07B5478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0" y="3653343"/>
              <a:ext cx="4905375" cy="29241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BEA1A3-6541-4E79-8F90-9999E3CA5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552" y="3429000"/>
              <a:ext cx="3429000" cy="3429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FB1701-8795-4905-9913-3864C48FB7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22" r="33796"/>
            <a:stretch/>
          </p:blipFill>
          <p:spPr>
            <a:xfrm>
              <a:off x="9448799" y="3653343"/>
              <a:ext cx="1736437" cy="299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0850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5819D-69D5-44B2-9CC0-65D9EF9CF1FC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프로젝트 테마 선정방법</a:t>
            </a:r>
            <a:endParaRPr lang="ko-KR" altLang="en-US" sz="2000" b="1"/>
          </a:p>
        </p:txBody>
      </p:sp>
      <p:grpSp>
        <p:nvGrpSpPr>
          <p:cNvPr id="3" name="그룹 2"/>
          <p:cNvGrpSpPr/>
          <p:nvPr/>
        </p:nvGrpSpPr>
        <p:grpSpPr>
          <a:xfrm>
            <a:off x="800930" y="2667792"/>
            <a:ext cx="10590140" cy="4023929"/>
            <a:chOff x="668409" y="2667792"/>
            <a:chExt cx="10590140" cy="402392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409" y="2740593"/>
              <a:ext cx="4481513" cy="3951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075" y="2667792"/>
              <a:ext cx="5705474" cy="40239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5953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HTML5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89422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HTML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Hyper Text : Web </a:t>
            </a:r>
            <a:r>
              <a:rPr lang="ko-KR" altLang="en-US" sz="1400"/>
              <a:t>페이지 내 한 문서에서 다른 문서로 즉시 접근할 수 있는 텍스트</a:t>
            </a:r>
            <a:r>
              <a:rPr lang="en-US" altLang="ko-KR" sz="1400"/>
              <a:t> 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Markup Language: ‘</a:t>
            </a:r>
            <a:r>
              <a:rPr lang="ko-KR" altLang="en-US" sz="1400"/>
              <a:t>마크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Mark) = </a:t>
            </a:r>
            <a:r>
              <a:rPr lang="ko-KR" altLang="en-US" sz="1400"/>
              <a:t>태그</a:t>
            </a:r>
            <a:r>
              <a:rPr lang="en-US" altLang="ko-KR" sz="1400"/>
              <a:t>’</a:t>
            </a:r>
            <a:r>
              <a:rPr lang="ko-KR" altLang="en-US" sz="1400"/>
              <a:t> 로 둘러싸인 언어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BFEC88-841A-4D80-A92D-585FAB39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361" y="3514708"/>
            <a:ext cx="4901279" cy="31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9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HTML VS HTML5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기존</a:t>
            </a:r>
            <a:r>
              <a:rPr lang="en-US" altLang="ko-KR" sz="1400"/>
              <a:t>, </a:t>
            </a:r>
            <a:r>
              <a:rPr lang="ko-KR" altLang="en-US" sz="1400"/>
              <a:t>과거 </a:t>
            </a:r>
            <a:r>
              <a:rPr lang="en-US" altLang="ko-KR" sz="1400"/>
              <a:t>HTML 4.0 </a:t>
            </a:r>
            <a:r>
              <a:rPr lang="ko-KR" altLang="en-US" sz="1400"/>
              <a:t>버전의 불편함을 개선하고 나온 </a:t>
            </a:r>
            <a:r>
              <a:rPr lang="en-US" altLang="ko-KR" sz="1400"/>
              <a:t>HTML5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HTML5 </a:t>
            </a:r>
            <a:r>
              <a:rPr lang="ko-KR" altLang="en-US" sz="1400"/>
              <a:t>장점 </a:t>
            </a:r>
            <a:r>
              <a:rPr lang="en-US" altLang="ko-KR" sz="1400"/>
              <a:t>: </a:t>
            </a:r>
            <a:r>
              <a:rPr lang="ko-KR" altLang="en-US" sz="1400"/>
              <a:t>기존 </a:t>
            </a:r>
            <a:r>
              <a:rPr lang="en-US" altLang="ko-KR" sz="1400"/>
              <a:t>HTML 4.0 </a:t>
            </a:r>
            <a:r>
              <a:rPr lang="ko-KR" altLang="en-US" sz="1400"/>
              <a:t>대비</a:t>
            </a:r>
            <a:r>
              <a:rPr lang="en-US" altLang="ko-KR" sz="1400"/>
              <a:t>, </a:t>
            </a:r>
            <a:r>
              <a:rPr lang="ko-KR" altLang="en-US" sz="1400"/>
              <a:t>빠르고 접근성이 좋으며 불필요한 코드 줄여줌</a:t>
            </a:r>
            <a:endParaRPr lang="ko-KR" altLang="en-US" sz="14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19D246-3EA3-4622-9787-8CFE0E17647D}"/>
              </a:ext>
            </a:extLst>
          </p:cNvPr>
          <p:cNvGrpSpPr/>
          <p:nvPr/>
        </p:nvGrpSpPr>
        <p:grpSpPr>
          <a:xfrm>
            <a:off x="232264" y="3664901"/>
            <a:ext cx="11727473" cy="3096621"/>
            <a:chOff x="349127" y="3664901"/>
            <a:chExt cx="11727473" cy="30966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654F83-F36E-4CC1-BF23-E5CC1DC94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127" y="3664901"/>
              <a:ext cx="6657975" cy="21526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48C7DC-30C0-48C9-BE5B-A0B92186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7615" y="3664901"/>
              <a:ext cx="4778985" cy="3096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798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XHTML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Extensible Hypertext Markup Language / XML </a:t>
            </a:r>
            <a:r>
              <a:rPr lang="ko-KR" altLang="en-US" sz="1400"/>
              <a:t>마크업 언어로 </a:t>
            </a:r>
            <a:r>
              <a:rPr lang="en-US" altLang="ko-KR" sz="1400"/>
              <a:t>HTML</a:t>
            </a:r>
            <a:r>
              <a:rPr lang="ko-KR" altLang="en-US" sz="1400"/>
              <a:t>보다 엄격한 문법 有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HTML 4.01 </a:t>
            </a:r>
            <a:r>
              <a:rPr lang="ko-KR" altLang="en-US" sz="1400"/>
              <a:t>이후 버전으로 </a:t>
            </a:r>
            <a:r>
              <a:rPr lang="en-US" altLang="ko-KR" sz="1400"/>
              <a:t>HTML 5.0 </a:t>
            </a:r>
            <a:r>
              <a:rPr lang="ko-KR" altLang="en-US" sz="1400"/>
              <a:t>버전 이전까지 최신 버전 </a:t>
            </a:r>
            <a:r>
              <a:rPr lang="en-US" altLang="ko-KR" sz="1400"/>
              <a:t>(*2000</a:t>
            </a:r>
            <a:r>
              <a:rPr lang="ko-KR" altLang="en-US" sz="1400"/>
              <a:t>년 </a:t>
            </a:r>
            <a:r>
              <a:rPr lang="en-US" altLang="ko-KR" sz="1400"/>
              <a:t>1</a:t>
            </a:r>
            <a:r>
              <a:rPr lang="ko-KR" altLang="en-US" sz="1400"/>
              <a:t>월 </a:t>
            </a:r>
            <a:r>
              <a:rPr lang="en-US" altLang="ko-KR" sz="1400"/>
              <a:t>26</a:t>
            </a:r>
            <a:r>
              <a:rPr lang="ko-KR" altLang="en-US" sz="1400"/>
              <a:t>일 처음발표</a:t>
            </a:r>
            <a:r>
              <a:rPr lang="en-US" altLang="ko-KR" sz="1400"/>
              <a:t>)</a:t>
            </a:r>
            <a:endParaRPr lang="ko-KR" altLang="en-US" sz="1400" b="1"/>
          </a:p>
        </p:txBody>
      </p:sp>
      <p:grpSp>
        <p:nvGrpSpPr>
          <p:cNvPr id="3" name="그룹 2"/>
          <p:cNvGrpSpPr/>
          <p:nvPr/>
        </p:nvGrpSpPr>
        <p:grpSpPr>
          <a:xfrm>
            <a:off x="1687778" y="3584569"/>
            <a:ext cx="8816445" cy="3076575"/>
            <a:chOff x="1494896" y="3728508"/>
            <a:chExt cx="8816445" cy="3076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4896" y="3728508"/>
              <a:ext cx="3400425" cy="283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991" y="3728508"/>
              <a:ext cx="4705350" cy="3076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1621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CSS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CSS : Cascading Style Sheet = </a:t>
            </a:r>
            <a:r>
              <a:rPr lang="ko-KR" altLang="en-US" sz="1400"/>
              <a:t>종속형 스타일 시트 언어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Cascading = </a:t>
            </a:r>
            <a:r>
              <a:rPr lang="ko-KR" altLang="en-US" sz="1400"/>
              <a:t>폭포</a:t>
            </a:r>
            <a:r>
              <a:rPr lang="en-US" altLang="ko-KR" sz="1400"/>
              <a:t>)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웹페이지를 꾸미려고 작성하는 코드</a:t>
            </a:r>
            <a:endParaRPr lang="ko-KR" altLang="en-US" sz="14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AF40C4-55EA-4B00-AB6E-41043981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87" y="3643990"/>
            <a:ext cx="43910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26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CSS VS CSS3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기존</a:t>
            </a:r>
            <a:r>
              <a:rPr lang="en-US" altLang="ko-KR" sz="1400"/>
              <a:t>, CSS2 </a:t>
            </a:r>
            <a:r>
              <a:rPr lang="ko-KR" altLang="en-US" sz="1400"/>
              <a:t>버전 대비 다양한 모듈로 나누어짐 </a:t>
            </a:r>
            <a:r>
              <a:rPr lang="en-US" altLang="ko-KR" sz="1400"/>
              <a:t>=&gt; </a:t>
            </a:r>
            <a:r>
              <a:rPr lang="ko-KR" altLang="en-US" sz="1400"/>
              <a:t>사용이 편리함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다양한 언어설정 가능</a:t>
            </a:r>
            <a:r>
              <a:rPr lang="en-US" altLang="ko-KR" sz="1400"/>
              <a:t>, </a:t>
            </a:r>
            <a:r>
              <a:rPr lang="ko-KR" altLang="en-US" sz="1400"/>
              <a:t>다중컬럼 구성 가능</a:t>
            </a:r>
            <a:r>
              <a:rPr lang="en-US" altLang="ko-KR" sz="1400"/>
              <a:t>, </a:t>
            </a:r>
            <a:r>
              <a:rPr lang="ko-KR" altLang="en-US" sz="1400"/>
              <a:t>다양한 선택자 기능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4DE9C1-24F8-4B2C-9FFF-2BE20782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4" y="3638108"/>
            <a:ext cx="6198211" cy="28919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53F4B-CA1F-4E9A-A6FF-0D5F7E3DA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05" y="3571835"/>
            <a:ext cx="5649791" cy="27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13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/>
              <a:t>http VS https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515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/>
              <a:t>http : Hyper Text Transfer </a:t>
            </a:r>
            <a:r>
              <a:rPr lang="en-US" altLang="ko-KR" sz="1400" b="1" dirty="0"/>
              <a:t>Protocol</a:t>
            </a:r>
            <a:r>
              <a:rPr lang="en-US" altLang="ko-KR" sz="1400" dirty="0"/>
              <a:t> (*</a:t>
            </a:r>
            <a:r>
              <a:rPr lang="ko-KR" altLang="en-US" sz="1400" dirty="0"/>
              <a:t>웹 서버와 사용자 사이에 데이터를 통신하기 위한 </a:t>
            </a:r>
            <a:r>
              <a:rPr lang="ko-KR" altLang="en-US" sz="1400" b="1" dirty="0">
                <a:solidFill>
                  <a:srgbClr val="FF0000"/>
                </a:solidFill>
              </a:rPr>
              <a:t>기술의 집합</a:t>
            </a:r>
            <a:r>
              <a:rPr lang="en-US" altLang="ko-KR" sz="1400" dirty="0"/>
              <a:t>)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https : Hyper Text Transfer </a:t>
            </a:r>
            <a:r>
              <a:rPr lang="en-US" altLang="ko-KR" sz="1400" b="1"/>
              <a:t>Protocol Secure Sockets Layer (*</a:t>
            </a:r>
            <a:r>
              <a:rPr lang="ko-KR" altLang="en-US" sz="1400" b="1">
                <a:solidFill>
                  <a:srgbClr val="FF0000"/>
                </a:solidFill>
              </a:rPr>
              <a:t>보안 암호화 </a:t>
            </a:r>
            <a:r>
              <a:rPr lang="ko-KR" altLang="en-US" sz="1400" b="1"/>
              <a:t>웹 프로토콜</a:t>
            </a:r>
            <a:r>
              <a:rPr lang="en-US" altLang="ko-KR" sz="1400" b="1"/>
              <a:t>)</a:t>
            </a:r>
            <a:r>
              <a:rPr lang="en-US" altLang="ko-KR" sz="1400"/>
              <a:t> </a:t>
            </a:r>
            <a:endParaRPr lang="ko-KR" altLang="en-US" sz="1400" b="1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3584170"/>
            <a:ext cx="5283200" cy="300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06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W3C HTML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웹 브라우저 화면 내 문법이 제대로 되어있는지 확인할 수 있는 페이지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파일 혹은 </a:t>
            </a:r>
            <a:r>
              <a:rPr lang="en-US" altLang="ko-KR" sz="1400"/>
              <a:t>URL </a:t>
            </a:r>
            <a:r>
              <a:rPr lang="ko-KR" altLang="en-US" sz="1400"/>
              <a:t>업로드 후 </a:t>
            </a:r>
            <a:r>
              <a:rPr lang="en-US" altLang="ko-KR" sz="1400"/>
              <a:t>Check!</a:t>
            </a:r>
            <a:endParaRPr lang="ko-KR" altLang="en-US" sz="1400" b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33" y="3426690"/>
            <a:ext cx="5624567" cy="320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C6C006-4868-44E7-A182-E187CBCCD923}"/>
              </a:ext>
            </a:extLst>
          </p:cNvPr>
          <p:cNvSpPr txBox="1"/>
          <p:nvPr/>
        </p:nvSpPr>
        <p:spPr>
          <a:xfrm>
            <a:off x="6182592" y="6006845"/>
            <a:ext cx="561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https://validator.w3.org/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13468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Google Web Font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사용할 수 있는 웹폰트 모음 사이트 </a:t>
            </a:r>
            <a:r>
              <a:rPr lang="en-US" altLang="ko-KR" sz="1400"/>
              <a:t>(*</a:t>
            </a:r>
            <a:r>
              <a:rPr lang="ko-KR" altLang="en-US" sz="1400"/>
              <a:t>저작권 무료</a:t>
            </a:r>
            <a:r>
              <a:rPr lang="en-US" altLang="ko-KR" sz="1400"/>
              <a:t>)</a:t>
            </a:r>
            <a:endParaRPr lang="ko-KR" altLang="en-US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6C006-4868-44E7-A182-E187CBCCD923}"/>
              </a:ext>
            </a:extLst>
          </p:cNvPr>
          <p:cNvSpPr txBox="1"/>
          <p:nvPr/>
        </p:nvSpPr>
        <p:spPr>
          <a:xfrm>
            <a:off x="6182592" y="6006845"/>
            <a:ext cx="561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https://fonts.google.com/</a:t>
            </a:r>
            <a:endParaRPr lang="ko-KR" altLang="en-US" sz="2800" b="1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46" y="3202992"/>
            <a:ext cx="6149109" cy="2751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49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프로그래머 </a:t>
            </a:r>
            <a:r>
              <a:rPr lang="en-US" altLang="ko-KR" sz="3500" b="1"/>
              <a:t>VS </a:t>
            </a:r>
            <a:r>
              <a:rPr lang="ko-KR" altLang="en-US" sz="3500" b="1"/>
              <a:t>개발자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프로그래머 </a:t>
            </a:r>
            <a:r>
              <a:rPr lang="en-US" altLang="ko-KR" sz="1400"/>
              <a:t>: </a:t>
            </a:r>
            <a:r>
              <a:rPr lang="ko-KR" altLang="en-US" sz="1400" b="1"/>
              <a:t>문제를 해결하기 위한 프로세스와 알고리즘을 기획</a:t>
            </a:r>
            <a:r>
              <a:rPr lang="ko-KR" altLang="en-US" sz="1400"/>
              <a:t>하고 주체적으로 생산하는 역할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개발자 </a:t>
            </a:r>
            <a:r>
              <a:rPr lang="en-US" altLang="ko-KR" sz="1400"/>
              <a:t>: </a:t>
            </a:r>
            <a:r>
              <a:rPr lang="ko-KR" altLang="en-US" sz="1400"/>
              <a:t>하나의 프로세스를 만들기보다는 </a:t>
            </a:r>
            <a:r>
              <a:rPr lang="ko-KR" altLang="en-US" sz="1400" b="1"/>
              <a:t>잘 기획된 </a:t>
            </a:r>
            <a:r>
              <a:rPr lang="en-US" altLang="ko-KR" sz="1400" b="1"/>
              <a:t>Web</a:t>
            </a:r>
            <a:r>
              <a:rPr lang="ko-KR" altLang="en-US" sz="1400" b="1"/>
              <a:t>을 만드는데 더 집중하는 역할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4A588F-9174-4016-853A-8B77A3450106}"/>
              </a:ext>
            </a:extLst>
          </p:cNvPr>
          <p:cNvGrpSpPr/>
          <p:nvPr/>
        </p:nvGrpSpPr>
        <p:grpSpPr>
          <a:xfrm>
            <a:off x="678238" y="3664026"/>
            <a:ext cx="10835524" cy="2866039"/>
            <a:chOff x="736167" y="3664026"/>
            <a:chExt cx="10835524" cy="28660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C602E6A-1B95-4D52-9E99-CBD6CB75D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167" y="3664027"/>
              <a:ext cx="4306888" cy="286603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2371A3E-EC2E-4961-B518-C0A5031E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8871" y="3664026"/>
              <a:ext cx="6292820" cy="2866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2255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태그 </a:t>
            </a:r>
            <a:r>
              <a:rPr lang="en-US" altLang="ko-KR" sz="3500" b="1"/>
              <a:t>/ </a:t>
            </a:r>
            <a:r>
              <a:rPr lang="ko-KR" altLang="en-US" sz="3500" b="1"/>
              <a:t>요소 </a:t>
            </a:r>
            <a:r>
              <a:rPr lang="en-US" altLang="ko-KR" sz="3500" b="1"/>
              <a:t>/ </a:t>
            </a:r>
            <a:r>
              <a:rPr lang="ko-KR" altLang="en-US" sz="3500" b="1"/>
              <a:t>속성 </a:t>
            </a:r>
            <a:r>
              <a:rPr lang="en-US" altLang="ko-KR" sz="3500" b="1"/>
              <a:t>/ </a:t>
            </a:r>
            <a:r>
              <a:rPr lang="ko-KR" altLang="en-US" sz="3500" b="1"/>
              <a:t>속성값</a:t>
            </a:r>
            <a:endParaRPr lang="ko-KR" altLang="en-US" sz="20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B3BAAD-2AB1-480C-9C54-C29BC4340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007" y="2896647"/>
            <a:ext cx="6379987" cy="15866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E88EF-9F1D-4738-8B0D-8F7581ED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112" y="4788919"/>
            <a:ext cx="3533775" cy="1190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FF934C-1955-4A85-BB09-2507A5FB3D42}"/>
              </a:ext>
            </a:extLst>
          </p:cNvPr>
          <p:cNvSpPr txBox="1"/>
          <p:nvPr/>
        </p:nvSpPr>
        <p:spPr>
          <a:xfrm>
            <a:off x="5038657" y="6112412"/>
            <a:ext cx="2114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*주석</a:t>
            </a:r>
            <a:r>
              <a:rPr lang="en-US" altLang="ko-KR" sz="1400" b="1"/>
              <a:t>!</a:t>
            </a:r>
            <a:endParaRPr lang="ko-KR" altLang="en-US" sz="1400" b="1"/>
          </a:p>
        </p:txBody>
      </p:sp>
      <p:sp>
        <p:nvSpPr>
          <p:cNvPr id="3" name="직사각형 2"/>
          <p:cNvSpPr/>
          <p:nvPr/>
        </p:nvSpPr>
        <p:spPr>
          <a:xfrm>
            <a:off x="6231467" y="3242733"/>
            <a:ext cx="1862666" cy="3810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10200" y="2574913"/>
            <a:ext cx="1244600" cy="643467"/>
          </a:xfrm>
          <a:prstGeom prst="straightConnector1">
            <a:avLst/>
          </a:prstGeom>
          <a:ln w="349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84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DBA7BBC-929D-4E8F-952B-9B54A8C7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207198"/>
            <a:ext cx="6543675" cy="1771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966C3-B1F0-42D2-B5E4-5E241B1A8EF1}"/>
              </a:ext>
            </a:extLst>
          </p:cNvPr>
          <p:cNvSpPr txBox="1"/>
          <p:nvPr/>
        </p:nvSpPr>
        <p:spPr>
          <a:xfrm>
            <a:off x="2008909" y="3121223"/>
            <a:ext cx="882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&lt;!DOCTYPE&gt; : </a:t>
            </a:r>
            <a:r>
              <a:rPr lang="ko-KR" altLang="en-US" sz="1400"/>
              <a:t>작성된 웹 문서의 형식과 버전을 알려주는 영역 </a:t>
            </a:r>
            <a:r>
              <a:rPr lang="en-US" altLang="ko-KR" sz="1400"/>
              <a:t>(</a:t>
            </a:r>
            <a:r>
              <a:rPr lang="ko-KR" altLang="en-US" sz="1400"/>
              <a:t>*입력안할 시</a:t>
            </a:r>
            <a:r>
              <a:rPr lang="en-US" altLang="ko-KR" sz="1400"/>
              <a:t>, </a:t>
            </a:r>
            <a:r>
              <a:rPr lang="ko-KR" altLang="en-US" sz="1400"/>
              <a:t>익</a:t>
            </a:r>
            <a:r>
              <a:rPr lang="en-US" altLang="ko-KR" sz="1400"/>
              <a:t>.</a:t>
            </a:r>
            <a:r>
              <a:rPr lang="ko-KR" altLang="en-US" sz="1400"/>
              <a:t>플 구버전으로 실행</a:t>
            </a:r>
            <a:r>
              <a:rPr lang="en-US" altLang="ko-KR" sz="1400"/>
              <a:t>)</a:t>
            </a:r>
            <a:endParaRPr lang="ko-KR" alt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EA96-C4DB-432E-9BEA-213FB2741EA9}"/>
              </a:ext>
            </a:extLst>
          </p:cNvPr>
          <p:cNvSpPr txBox="1"/>
          <p:nvPr/>
        </p:nvSpPr>
        <p:spPr>
          <a:xfrm>
            <a:off x="2008909" y="3449484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&lt;charset&gt; : </a:t>
            </a:r>
            <a:r>
              <a:rPr lang="ko-KR" altLang="en-US" sz="1400"/>
              <a:t>페이지가 어떤 언어로 작성되었는지 명시 </a:t>
            </a:r>
            <a:r>
              <a:rPr lang="en-US" altLang="ko-KR" sz="1400"/>
              <a:t>(*UTF-8 : </a:t>
            </a:r>
            <a:r>
              <a:rPr lang="ko-KR" altLang="en-US" sz="1400"/>
              <a:t>전세계 문자 표현가능</a:t>
            </a:r>
            <a:r>
              <a:rPr lang="en-US" altLang="ko-KR" sz="1400"/>
              <a:t>, </a:t>
            </a:r>
            <a:r>
              <a:rPr lang="ko-KR" altLang="en-US" sz="1400"/>
              <a:t>유니코드</a:t>
            </a:r>
            <a:r>
              <a:rPr lang="en-US" altLang="ko-KR" sz="1400"/>
              <a:t>)</a:t>
            </a:r>
            <a:endParaRPr lang="ko-KR" altLang="en-US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31EF9E-A8B0-45FA-B587-74AD28995201}"/>
              </a:ext>
            </a:extLst>
          </p:cNvPr>
          <p:cNvSpPr txBox="1"/>
          <p:nvPr/>
        </p:nvSpPr>
        <p:spPr>
          <a:xfrm>
            <a:off x="2008909" y="6159080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⑤ </a:t>
            </a:r>
            <a:r>
              <a:rPr lang="en-US" altLang="ko-KR" sz="1400"/>
              <a:t>&lt;title&gt; : </a:t>
            </a:r>
            <a:r>
              <a:rPr lang="ko-KR" altLang="en-US" sz="1400"/>
              <a:t>브라우저 탭의 이름 </a:t>
            </a:r>
            <a:r>
              <a:rPr lang="en-US" altLang="ko-KR" sz="1400"/>
              <a:t>&amp; </a:t>
            </a:r>
            <a:r>
              <a:rPr lang="ko-KR" altLang="en-US" sz="1400"/>
              <a:t>웹 문서 검색 결과</a:t>
            </a:r>
            <a:endParaRPr lang="ko-KR" altLang="en-US" sz="1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09E6E-0550-44D3-86C7-33388FF3ECA1}"/>
              </a:ext>
            </a:extLst>
          </p:cNvPr>
          <p:cNvSpPr txBox="1"/>
          <p:nvPr/>
        </p:nvSpPr>
        <p:spPr>
          <a:xfrm>
            <a:off x="2008909" y="3777745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</a:t>
            </a:r>
            <a:r>
              <a:rPr lang="en-US" altLang="ko-KR" sz="1400"/>
              <a:t>&lt;http-equiv&gt; : </a:t>
            </a:r>
            <a:r>
              <a:rPr lang="ko-KR" altLang="en-US" sz="1400"/>
              <a:t>익스플로러 버전 중 가장 최신 형식으로 웹을 읽도록</a:t>
            </a:r>
            <a:endParaRPr lang="ko-KR" altLang="en-US" sz="14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810E9D-1E6A-45E3-BEEA-42EF0287BDB3}"/>
              </a:ext>
            </a:extLst>
          </p:cNvPr>
          <p:cNvSpPr txBox="1"/>
          <p:nvPr/>
        </p:nvSpPr>
        <p:spPr>
          <a:xfrm>
            <a:off x="2008909" y="410600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</a:t>
            </a:r>
            <a:r>
              <a:rPr lang="en-US" altLang="ko-KR" sz="1400"/>
              <a:t>&lt;viewport&gt; : </a:t>
            </a:r>
            <a:r>
              <a:rPr lang="ko-KR" altLang="en-US" sz="1400"/>
              <a:t>화면에 보여지고 있는 영역</a:t>
            </a:r>
            <a:endParaRPr lang="ko-KR" altLang="en-US" sz="14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97F047-09C8-4E0E-AEDE-E080C6E61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7" y="4444947"/>
            <a:ext cx="5161451" cy="16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75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01765A-26D2-405D-9F33-00156AE93D8E}"/>
              </a:ext>
            </a:extLst>
          </p:cNvPr>
          <p:cNvSpPr txBox="1"/>
          <p:nvPr/>
        </p:nvSpPr>
        <p:spPr>
          <a:xfrm>
            <a:off x="2613891" y="1205509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P</a:t>
            </a:r>
            <a:r>
              <a:rPr lang="ko-KR" altLang="en-US" sz="3500" b="1"/>
              <a:t>태그 </a:t>
            </a:r>
            <a:r>
              <a:rPr lang="en-US" altLang="ko-KR" sz="3500" b="1"/>
              <a:t>(*paragraph)</a:t>
            </a:r>
            <a:endParaRPr lang="ko-KR" altLang="en-US" sz="20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13FB6-90FC-429A-822F-9A66B5778203}"/>
              </a:ext>
            </a:extLst>
          </p:cNvPr>
          <p:cNvSpPr txBox="1"/>
          <p:nvPr/>
        </p:nvSpPr>
        <p:spPr>
          <a:xfrm>
            <a:off x="2008909" y="1956524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하나의 단락을 의미하는 태그</a:t>
            </a:r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32AAD-C0E8-4E08-B3DF-1BAE2ED4A69F}"/>
              </a:ext>
            </a:extLst>
          </p:cNvPr>
          <p:cNvSpPr txBox="1"/>
          <p:nvPr/>
        </p:nvSpPr>
        <p:spPr>
          <a:xfrm>
            <a:off x="2613891" y="25733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br</a:t>
            </a:r>
            <a:r>
              <a:rPr lang="ko-KR" altLang="en-US" sz="3500" b="1"/>
              <a:t>태그 </a:t>
            </a:r>
            <a:r>
              <a:rPr lang="en-US" altLang="ko-KR" sz="3500" b="1"/>
              <a:t>(*break)</a:t>
            </a:r>
            <a:endParaRPr lang="ko-KR" altLang="en-US" sz="20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04DA10-E518-45F5-A6AD-4BC83E5B88BE}"/>
              </a:ext>
            </a:extLst>
          </p:cNvPr>
          <p:cNvSpPr txBox="1"/>
          <p:nvPr/>
        </p:nvSpPr>
        <p:spPr>
          <a:xfrm>
            <a:off x="2008909" y="33243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문장 단락</a:t>
            </a:r>
            <a:r>
              <a:rPr lang="en-US" altLang="ko-KR" sz="1400"/>
              <a:t>, </a:t>
            </a:r>
            <a:r>
              <a:rPr lang="ko-KR" altLang="en-US" sz="1400"/>
              <a:t>줄바꿈 태그</a:t>
            </a:r>
            <a:endParaRPr lang="ko-KR" altLang="en-US" sz="1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59368-9987-4780-91FD-4A331A640A9A}"/>
              </a:ext>
            </a:extLst>
          </p:cNvPr>
          <p:cNvSpPr txBox="1"/>
          <p:nvPr/>
        </p:nvSpPr>
        <p:spPr>
          <a:xfrm>
            <a:off x="2613891" y="3941093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hr</a:t>
            </a:r>
            <a:r>
              <a:rPr lang="ko-KR" altLang="en-US" sz="3500" b="1"/>
              <a:t>태그 </a:t>
            </a:r>
            <a:r>
              <a:rPr lang="en-US" altLang="ko-KR" sz="3500" b="1"/>
              <a:t>(*horizontal Rule)</a:t>
            </a:r>
            <a:endParaRPr lang="ko-KR" altLang="en-US" sz="20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0ABFA-DCE4-4792-A986-566E776A586A}"/>
              </a:ext>
            </a:extLst>
          </p:cNvPr>
          <p:cNvSpPr txBox="1"/>
          <p:nvPr/>
        </p:nvSpPr>
        <p:spPr>
          <a:xfrm>
            <a:off x="2008909" y="4692108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가로줄 생성 및 문단 줄바꿈 태그</a:t>
            </a:r>
            <a:endParaRPr lang="ko-KR" altLang="en-US" sz="1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238FF-5F69-49F6-BE3E-B5EF61319B48}"/>
              </a:ext>
            </a:extLst>
          </p:cNvPr>
          <p:cNvSpPr txBox="1"/>
          <p:nvPr/>
        </p:nvSpPr>
        <p:spPr>
          <a:xfrm>
            <a:off x="2613891" y="5308885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a</a:t>
            </a:r>
            <a:r>
              <a:rPr lang="ko-KR" altLang="en-US" sz="3500" b="1"/>
              <a:t>태그 </a:t>
            </a:r>
            <a:r>
              <a:rPr lang="en-US" altLang="ko-KR" sz="3500" b="1"/>
              <a:t>(*anchor)</a:t>
            </a:r>
            <a:endParaRPr lang="ko-KR" altLang="en-US" sz="20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E15CD-41C1-4839-82C1-C137E72E9428}"/>
              </a:ext>
            </a:extLst>
          </p:cNvPr>
          <p:cNvSpPr txBox="1"/>
          <p:nvPr/>
        </p:nvSpPr>
        <p:spPr>
          <a:xfrm>
            <a:off x="2008909" y="6059900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하이퍼링크 생성 태그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2408458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F19A96-B66B-4E15-805D-31D7BBF16090}"/>
              </a:ext>
            </a:extLst>
          </p:cNvPr>
          <p:cNvSpPr txBox="1"/>
          <p:nvPr/>
        </p:nvSpPr>
        <p:spPr>
          <a:xfrm>
            <a:off x="2613891" y="1205509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a</a:t>
            </a:r>
            <a:r>
              <a:rPr lang="ko-KR" altLang="en-US" sz="3500" b="1"/>
              <a:t>태그 </a:t>
            </a:r>
            <a:r>
              <a:rPr lang="en-US" altLang="ko-KR" sz="3500" b="1"/>
              <a:t>(*CSS3 </a:t>
            </a:r>
            <a:r>
              <a:rPr lang="ko-KR" altLang="en-US" sz="3500" b="1"/>
              <a:t>활용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DC599-698F-4375-A2A6-09BC440E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724"/>
            <a:ext cx="7796530" cy="4192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3BD5F7-4A9D-4718-B714-DF906327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4210835"/>
            <a:ext cx="5834062" cy="2566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9449C0-E752-4BC0-9C8D-2DEB94A0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62" y="2660576"/>
            <a:ext cx="5835600" cy="139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78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01765A-26D2-405D-9F33-00156AE93D8E}"/>
              </a:ext>
            </a:extLst>
          </p:cNvPr>
          <p:cNvSpPr txBox="1"/>
          <p:nvPr/>
        </p:nvSpPr>
        <p:spPr>
          <a:xfrm>
            <a:off x="2613891" y="1205509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Blockquote</a:t>
            </a:r>
            <a:r>
              <a:rPr lang="ko-KR" altLang="en-US" sz="3500" b="1"/>
              <a:t>태그 </a:t>
            </a:r>
            <a:r>
              <a:rPr lang="en-US" altLang="ko-KR" sz="3500" b="1"/>
              <a:t>/ q</a:t>
            </a:r>
            <a:r>
              <a:rPr lang="ko-KR" altLang="en-US" sz="3500" b="1"/>
              <a:t>태그</a:t>
            </a:r>
            <a:endParaRPr lang="ko-KR" altLang="en-US" sz="20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13FB6-90FC-429A-822F-9A66B5778203}"/>
              </a:ext>
            </a:extLst>
          </p:cNvPr>
          <p:cNvSpPr txBox="1"/>
          <p:nvPr/>
        </p:nvSpPr>
        <p:spPr>
          <a:xfrm>
            <a:off x="2008909" y="1956524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인용문을 넣을 때 사용하는 태그</a:t>
            </a:r>
            <a:endParaRPr lang="ko-KR" altLang="en-US" sz="1400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562225"/>
            <a:ext cx="84582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4478655"/>
            <a:ext cx="64484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788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01765A-26D2-405D-9F33-00156AE93D8E}"/>
              </a:ext>
            </a:extLst>
          </p:cNvPr>
          <p:cNvSpPr txBox="1"/>
          <p:nvPr/>
        </p:nvSpPr>
        <p:spPr>
          <a:xfrm>
            <a:off x="2613891" y="1205509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b</a:t>
            </a:r>
            <a:r>
              <a:rPr lang="ko-KR" altLang="en-US" sz="3500" b="1"/>
              <a:t>태그 </a:t>
            </a:r>
            <a:r>
              <a:rPr lang="en-US" altLang="ko-KR" sz="3500" b="1"/>
              <a:t>(*bold)</a:t>
            </a:r>
            <a:endParaRPr lang="ko-KR" altLang="en-US" sz="20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13FB6-90FC-429A-822F-9A66B5778203}"/>
              </a:ext>
            </a:extLst>
          </p:cNvPr>
          <p:cNvSpPr txBox="1"/>
          <p:nvPr/>
        </p:nvSpPr>
        <p:spPr>
          <a:xfrm>
            <a:off x="2008909" y="1956524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굵은 글자 태그</a:t>
            </a:r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32AAD-C0E8-4E08-B3DF-1BAE2ED4A69F}"/>
              </a:ext>
            </a:extLst>
          </p:cNvPr>
          <p:cNvSpPr txBox="1"/>
          <p:nvPr/>
        </p:nvSpPr>
        <p:spPr>
          <a:xfrm>
            <a:off x="2613891" y="25733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i</a:t>
            </a:r>
            <a:r>
              <a:rPr lang="ko-KR" altLang="en-US" sz="3500" b="1"/>
              <a:t>태그 </a:t>
            </a:r>
            <a:r>
              <a:rPr lang="en-US" altLang="ko-KR" sz="3500" b="1"/>
              <a:t>(*italic)</a:t>
            </a:r>
            <a:endParaRPr lang="ko-KR" altLang="en-US" sz="20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04DA10-E518-45F5-A6AD-4BC83E5B88BE}"/>
              </a:ext>
            </a:extLst>
          </p:cNvPr>
          <p:cNvSpPr txBox="1"/>
          <p:nvPr/>
        </p:nvSpPr>
        <p:spPr>
          <a:xfrm>
            <a:off x="2008909" y="33243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글자를 기울여서 표시하는 태그</a:t>
            </a:r>
            <a:endParaRPr lang="ko-KR" altLang="en-US" sz="1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59368-9987-4780-91FD-4A331A640A9A}"/>
              </a:ext>
            </a:extLst>
          </p:cNvPr>
          <p:cNvSpPr txBox="1"/>
          <p:nvPr/>
        </p:nvSpPr>
        <p:spPr>
          <a:xfrm>
            <a:off x="2613891" y="3941093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small</a:t>
            </a:r>
            <a:r>
              <a:rPr lang="ko-KR" altLang="en-US" sz="3500" b="1"/>
              <a:t>태그</a:t>
            </a:r>
            <a:endParaRPr lang="ko-KR" altLang="en-US" sz="20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0ABFA-DCE4-4792-A986-566E776A586A}"/>
              </a:ext>
            </a:extLst>
          </p:cNvPr>
          <p:cNvSpPr txBox="1"/>
          <p:nvPr/>
        </p:nvSpPr>
        <p:spPr>
          <a:xfrm>
            <a:off x="2008909" y="4692108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작은 글자 태그</a:t>
            </a:r>
            <a:endParaRPr lang="ko-KR" altLang="en-US" sz="1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238FF-5F69-49F6-BE3E-B5EF61319B48}"/>
              </a:ext>
            </a:extLst>
          </p:cNvPr>
          <p:cNvSpPr txBox="1"/>
          <p:nvPr/>
        </p:nvSpPr>
        <p:spPr>
          <a:xfrm>
            <a:off x="262467" y="5308885"/>
            <a:ext cx="116670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sub</a:t>
            </a:r>
            <a:r>
              <a:rPr lang="ko-KR" altLang="en-US" sz="3500" b="1"/>
              <a:t>태그 </a:t>
            </a:r>
            <a:r>
              <a:rPr lang="en-US" altLang="ko-KR" sz="3500" b="1"/>
              <a:t>(*subscript) </a:t>
            </a:r>
            <a:r>
              <a:rPr lang="ko-KR" altLang="en-US" sz="3500" b="1"/>
              <a:t>↔ </a:t>
            </a:r>
            <a:r>
              <a:rPr lang="en-US" altLang="ko-KR" sz="3500" b="1"/>
              <a:t>sup</a:t>
            </a:r>
            <a:r>
              <a:rPr lang="ko-KR" altLang="en-US" sz="3500" b="1"/>
              <a:t>태그 </a:t>
            </a:r>
            <a:r>
              <a:rPr lang="en-US" altLang="ko-KR" sz="3500" b="1"/>
              <a:t>(*super subscript)</a:t>
            </a:r>
            <a:endParaRPr lang="ko-KR" altLang="en-US" sz="20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E15CD-41C1-4839-82C1-C137E72E9428}"/>
              </a:ext>
            </a:extLst>
          </p:cNvPr>
          <p:cNvSpPr txBox="1"/>
          <p:nvPr/>
        </p:nvSpPr>
        <p:spPr>
          <a:xfrm>
            <a:off x="2008909" y="6059900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아래첨자 태그</a:t>
            </a:r>
            <a:endParaRPr lang="ko-KR" alt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E15CD-41C1-4839-82C1-C137E72E9428}"/>
              </a:ext>
            </a:extLst>
          </p:cNvPr>
          <p:cNvSpPr txBox="1"/>
          <p:nvPr/>
        </p:nvSpPr>
        <p:spPr>
          <a:xfrm>
            <a:off x="1915772" y="6367677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② 위첨자 태그</a:t>
            </a:r>
            <a:endParaRPr lang="ko-KR" altLang="en-US" sz="1400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253" y="5978735"/>
            <a:ext cx="2927014" cy="48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1" y="6314330"/>
            <a:ext cx="2795774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7463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01765A-26D2-405D-9F33-00156AE93D8E}"/>
              </a:ext>
            </a:extLst>
          </p:cNvPr>
          <p:cNvSpPr txBox="1"/>
          <p:nvPr/>
        </p:nvSpPr>
        <p:spPr>
          <a:xfrm>
            <a:off x="2613891" y="1205509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ins</a:t>
            </a:r>
            <a:r>
              <a:rPr lang="ko-KR" altLang="en-US" sz="3500" b="1"/>
              <a:t>태그 </a:t>
            </a:r>
            <a:r>
              <a:rPr lang="en-US" altLang="ko-KR" sz="3500" b="1"/>
              <a:t>(*Inserted Text)</a:t>
            </a:r>
            <a:endParaRPr lang="ko-KR" altLang="en-US" sz="20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13FB6-90FC-429A-822F-9A66B5778203}"/>
              </a:ext>
            </a:extLst>
          </p:cNvPr>
          <p:cNvSpPr txBox="1"/>
          <p:nvPr/>
        </p:nvSpPr>
        <p:spPr>
          <a:xfrm>
            <a:off x="2008909" y="1956524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밑줄 글자 태그</a:t>
            </a:r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32AAD-C0E8-4E08-B3DF-1BAE2ED4A69F}"/>
              </a:ext>
            </a:extLst>
          </p:cNvPr>
          <p:cNvSpPr txBox="1"/>
          <p:nvPr/>
        </p:nvSpPr>
        <p:spPr>
          <a:xfrm>
            <a:off x="2613891" y="25733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del</a:t>
            </a:r>
            <a:r>
              <a:rPr lang="ko-KR" altLang="en-US" sz="3500" b="1"/>
              <a:t>태그 </a:t>
            </a:r>
            <a:r>
              <a:rPr lang="en-US" altLang="ko-KR" sz="3500" b="1"/>
              <a:t>(*delete)</a:t>
            </a:r>
            <a:endParaRPr lang="ko-KR" altLang="en-US" sz="20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04DA10-E518-45F5-A6AD-4BC83E5B88BE}"/>
              </a:ext>
            </a:extLst>
          </p:cNvPr>
          <p:cNvSpPr txBox="1"/>
          <p:nvPr/>
        </p:nvSpPr>
        <p:spPr>
          <a:xfrm>
            <a:off x="2008909" y="33243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가운데 줄이 그어진 글자 태그</a:t>
            </a:r>
            <a:endParaRPr lang="ko-KR" altLang="en-US" sz="1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59368-9987-4780-91FD-4A331A640A9A}"/>
              </a:ext>
            </a:extLst>
          </p:cNvPr>
          <p:cNvSpPr txBox="1"/>
          <p:nvPr/>
        </p:nvSpPr>
        <p:spPr>
          <a:xfrm>
            <a:off x="2613891" y="3941093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ruby</a:t>
            </a:r>
            <a:r>
              <a:rPr lang="ko-KR" altLang="en-US" sz="3500" b="1"/>
              <a:t>태그</a:t>
            </a:r>
            <a:endParaRPr lang="ko-KR" altLang="en-US" sz="20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0ABFA-DCE4-4792-A986-566E776A586A}"/>
              </a:ext>
            </a:extLst>
          </p:cNvPr>
          <p:cNvSpPr txBox="1"/>
          <p:nvPr/>
        </p:nvSpPr>
        <p:spPr>
          <a:xfrm>
            <a:off x="2008909" y="4692108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루비 문자 선언 태그 </a:t>
            </a:r>
            <a:r>
              <a:rPr lang="en-US" altLang="ko-KR" sz="1400"/>
              <a:t>/ rt (*ruby annotation) / rp (*ruby parentheses)</a:t>
            </a:r>
            <a:endParaRPr lang="ko-KR" altLang="en-US" sz="1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238FF-5F69-49F6-BE3E-B5EF61319B48}"/>
              </a:ext>
            </a:extLst>
          </p:cNvPr>
          <p:cNvSpPr txBox="1"/>
          <p:nvPr/>
        </p:nvSpPr>
        <p:spPr>
          <a:xfrm>
            <a:off x="262467" y="5308885"/>
            <a:ext cx="116670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mark</a:t>
            </a:r>
            <a:r>
              <a:rPr lang="ko-KR" altLang="en-US" sz="3500" b="1"/>
              <a:t>태그</a:t>
            </a:r>
            <a:endParaRPr lang="ko-KR" altLang="en-US" sz="20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E15CD-41C1-4839-82C1-C137E72E9428}"/>
              </a:ext>
            </a:extLst>
          </p:cNvPr>
          <p:cNvSpPr txBox="1"/>
          <p:nvPr/>
        </p:nvSpPr>
        <p:spPr>
          <a:xfrm>
            <a:off x="2008909" y="6059900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① 형광펜 효과 태그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2099538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56784" y="2266950"/>
            <a:ext cx="11478433" cy="3629025"/>
            <a:chOff x="428770" y="2266950"/>
            <a:chExt cx="11478433" cy="36290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2428" y="2266950"/>
              <a:ext cx="3914775" cy="3038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3962400"/>
              <a:ext cx="7191375" cy="193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70" y="2266950"/>
              <a:ext cx="7239000" cy="1695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2499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목록태그</a:t>
            </a:r>
            <a:endParaRPr lang="ko-KR" altLang="en-US" sz="20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89E542-E718-496F-BB4E-1DB7DA814527}"/>
              </a:ext>
            </a:extLst>
          </p:cNvPr>
          <p:cNvGrpSpPr/>
          <p:nvPr/>
        </p:nvGrpSpPr>
        <p:grpSpPr>
          <a:xfrm>
            <a:off x="3886865" y="2765416"/>
            <a:ext cx="7695535" cy="1245322"/>
            <a:chOff x="2008908" y="2765416"/>
            <a:chExt cx="6950467" cy="12453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870D55-09F0-4CF8-AC4F-28FFF0206E53}"/>
                </a:ext>
              </a:extLst>
            </p:cNvPr>
            <p:cNvSpPr txBox="1"/>
            <p:nvPr/>
          </p:nvSpPr>
          <p:spPr>
            <a:xfrm>
              <a:off x="2008909" y="2765416"/>
              <a:ext cx="394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ul</a:t>
              </a:r>
              <a:r>
                <a:rPr lang="ko-KR" altLang="en-US" sz="1400"/>
                <a:t> </a:t>
              </a:r>
              <a:r>
                <a:rPr lang="en-US" altLang="ko-KR" sz="1400"/>
                <a:t>:</a:t>
              </a:r>
              <a:r>
                <a:rPr lang="ko-KR" altLang="en-US" sz="1400"/>
                <a:t> </a:t>
              </a:r>
              <a:r>
                <a:rPr lang="en-US" altLang="ko-KR" sz="1400"/>
                <a:t>Unorder</a:t>
              </a:r>
              <a:r>
                <a:rPr lang="ko-KR" altLang="en-US" sz="1400"/>
                <a:t> </a:t>
              </a:r>
              <a:r>
                <a:rPr lang="en-US" altLang="ko-KR" sz="1400"/>
                <a:t>List = </a:t>
              </a:r>
              <a:r>
                <a:rPr lang="ko-KR" altLang="en-US" sz="1400"/>
                <a:t>순서가 없는 목록 태그</a:t>
              </a:r>
              <a:endParaRPr lang="ko-KR" altLang="en-US" sz="14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42B756-53FB-41A0-AB0B-35504FAA65DB}"/>
                </a:ext>
              </a:extLst>
            </p:cNvPr>
            <p:cNvSpPr txBox="1"/>
            <p:nvPr/>
          </p:nvSpPr>
          <p:spPr>
            <a:xfrm>
              <a:off x="2008909" y="3073193"/>
              <a:ext cx="4418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ol : Order List = </a:t>
              </a:r>
              <a:r>
                <a:rPr lang="ko-KR" altLang="en-US" sz="1400"/>
                <a:t>순서가 있는 목록 태그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70F709-0DF4-482B-8D5E-EB9AB858DBFB}"/>
                </a:ext>
              </a:extLst>
            </p:cNvPr>
            <p:cNvSpPr txBox="1"/>
            <p:nvPr/>
          </p:nvSpPr>
          <p:spPr>
            <a:xfrm>
              <a:off x="2008909" y="3380970"/>
              <a:ext cx="4418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</a:t>
              </a:r>
              <a:r>
                <a:rPr lang="en-US" altLang="ko-KR" sz="1400"/>
                <a:t>li : List = </a:t>
              </a:r>
              <a:r>
                <a:rPr lang="ko-KR" altLang="en-US" sz="1400"/>
                <a:t>목록 요소</a:t>
              </a:r>
              <a:endParaRPr lang="ko-KR" altLang="en-US" sz="14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70F709-0DF4-482B-8D5E-EB9AB858DBFB}"/>
                </a:ext>
              </a:extLst>
            </p:cNvPr>
            <p:cNvSpPr txBox="1"/>
            <p:nvPr/>
          </p:nvSpPr>
          <p:spPr>
            <a:xfrm>
              <a:off x="2008908" y="3702961"/>
              <a:ext cx="6950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④ </a:t>
              </a:r>
              <a:r>
                <a:rPr lang="en-US" altLang="ko-KR" sz="1400"/>
                <a:t>dl (*definition list) / dt (*definition term) / dd (*definitioin description) = </a:t>
              </a:r>
              <a:r>
                <a:rPr lang="ko-KR" altLang="en-US" sz="1400"/>
                <a:t>정의 목록 태그</a:t>
              </a:r>
              <a:endParaRPr lang="ko-KR" altLang="en-US" sz="1400" b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8A816C-9BB3-405C-8293-A660EB6A0A63}"/>
              </a:ext>
            </a:extLst>
          </p:cNvPr>
          <p:cNvGrpSpPr/>
          <p:nvPr/>
        </p:nvGrpSpPr>
        <p:grpSpPr>
          <a:xfrm>
            <a:off x="2776538" y="4212658"/>
            <a:ext cx="6638925" cy="1776736"/>
            <a:chOff x="2409825" y="4212658"/>
            <a:chExt cx="6638925" cy="177673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10D69D9-A971-41F0-91D8-35DFD5C4E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825" y="4212658"/>
              <a:ext cx="2515379" cy="17767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9BC41C7-1011-44F1-B861-C3A9C1F53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200" y="4261390"/>
              <a:ext cx="2495550" cy="157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057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테이블태그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3886866" y="2765416"/>
            <a:ext cx="394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tr (table row)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표 내부 행 태그</a:t>
            </a:r>
            <a:endParaRPr lang="ko-KR" altLang="en-US" sz="1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3886866" y="3073193"/>
            <a:ext cx="44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th (table header) : </a:t>
            </a:r>
            <a:r>
              <a:rPr lang="ko-KR" altLang="en-US" sz="1400"/>
              <a:t>행 내부 제목 셀 태그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0F709-0DF4-482B-8D5E-EB9AB858DBFB}"/>
              </a:ext>
            </a:extLst>
          </p:cNvPr>
          <p:cNvSpPr txBox="1"/>
          <p:nvPr/>
        </p:nvSpPr>
        <p:spPr>
          <a:xfrm>
            <a:off x="3886866" y="3380970"/>
            <a:ext cx="44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</a:t>
            </a:r>
            <a:r>
              <a:rPr lang="en-US" altLang="ko-KR" sz="1400"/>
              <a:t>td (table data) : </a:t>
            </a:r>
            <a:r>
              <a:rPr lang="ko-KR" altLang="en-US" sz="1400"/>
              <a:t>행 내부 일반 셀 태그</a:t>
            </a:r>
            <a:endParaRPr lang="ko-KR" altLang="en-US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D981E-6770-4952-8E73-03986AA275DD}"/>
              </a:ext>
            </a:extLst>
          </p:cNvPr>
          <p:cNvSpPr txBox="1"/>
          <p:nvPr/>
        </p:nvSpPr>
        <p:spPr>
          <a:xfrm>
            <a:off x="3886865" y="3688747"/>
            <a:ext cx="7670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</a:t>
            </a:r>
            <a:r>
              <a:rPr lang="en-US" altLang="ko-KR" sz="1400"/>
              <a:t>caption : </a:t>
            </a:r>
            <a:r>
              <a:rPr lang="ko-KR" altLang="en-US" sz="1400"/>
              <a:t>표에 제목을 붙일 때</a:t>
            </a:r>
            <a:r>
              <a:rPr lang="en-US" altLang="ko-KR" sz="1400"/>
              <a:t>, </a:t>
            </a:r>
            <a:r>
              <a:rPr lang="ko-KR" altLang="en-US" sz="1400"/>
              <a:t>사용하는 태그 </a:t>
            </a:r>
            <a:r>
              <a:rPr lang="en-US" altLang="ko-KR" sz="1400"/>
              <a:t>=&gt; </a:t>
            </a:r>
            <a:r>
              <a:rPr lang="ko-KR" altLang="en-US" sz="1400" b="1"/>
              <a:t>반드시 </a:t>
            </a:r>
            <a:r>
              <a:rPr lang="en-US" altLang="ko-KR" sz="1400" b="1"/>
              <a:t>&lt;table&gt;</a:t>
            </a:r>
            <a:r>
              <a:rPr lang="ko-KR" altLang="en-US" sz="1400" b="1"/>
              <a:t>태그 바로 뒤에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2B6B9-762F-4C58-AEA3-A755279B80C9}"/>
              </a:ext>
            </a:extLst>
          </p:cNvPr>
          <p:cNvSpPr txBox="1"/>
          <p:nvPr/>
        </p:nvSpPr>
        <p:spPr>
          <a:xfrm>
            <a:off x="3886866" y="3996524"/>
            <a:ext cx="696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⑤ </a:t>
            </a:r>
            <a:r>
              <a:rPr lang="en-US" altLang="ko-KR" sz="1400"/>
              <a:t>colgroup : </a:t>
            </a:r>
            <a:r>
              <a:rPr lang="ko-KR" altLang="en-US" sz="1400"/>
              <a:t>여러 열을 몇개씩 묶어서 스타일을 한 번에 지정할 때 사용되는 태그</a:t>
            </a:r>
            <a:endParaRPr lang="ko-KR" altLang="en-US" sz="1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A16BA-1531-4E63-9B83-4730D514081E}"/>
              </a:ext>
            </a:extLst>
          </p:cNvPr>
          <p:cNvSpPr txBox="1"/>
          <p:nvPr/>
        </p:nvSpPr>
        <p:spPr>
          <a:xfrm>
            <a:off x="3886866" y="4304301"/>
            <a:ext cx="44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⑥ </a:t>
            </a:r>
            <a:r>
              <a:rPr lang="en-US" altLang="ko-KR" sz="1400"/>
              <a:t>col span : </a:t>
            </a:r>
            <a:r>
              <a:rPr lang="ko-KR" altLang="en-US" sz="1400"/>
              <a:t>몇 개의 열을 한 번에 묶을지 결정</a:t>
            </a:r>
            <a:r>
              <a:rPr lang="en-US" altLang="ko-KR" sz="1400"/>
              <a:t> </a:t>
            </a:r>
            <a:endParaRPr lang="ko-KR" altLang="en-US" sz="1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35F88-193B-4693-9D81-CC26C1F346F0}"/>
              </a:ext>
            </a:extLst>
          </p:cNvPr>
          <p:cNvSpPr txBox="1"/>
          <p:nvPr/>
        </p:nvSpPr>
        <p:spPr>
          <a:xfrm>
            <a:off x="3886866" y="4919855"/>
            <a:ext cx="44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*row : </a:t>
            </a:r>
            <a:r>
              <a:rPr lang="ko-KR" altLang="en-US" sz="1400" b="1">
                <a:solidFill>
                  <a:srgbClr val="FF0000"/>
                </a:solidFill>
              </a:rPr>
              <a:t>행 </a:t>
            </a:r>
            <a:r>
              <a:rPr lang="en-US" altLang="ko-KR" sz="1400" b="1">
                <a:solidFill>
                  <a:srgbClr val="FF0000"/>
                </a:solidFill>
              </a:rPr>
              <a:t>/ column : </a:t>
            </a:r>
            <a:r>
              <a:rPr lang="ko-KR" altLang="en-US" sz="1400" b="1">
                <a:solidFill>
                  <a:srgbClr val="FF0000"/>
                </a:solidFill>
              </a:rPr>
              <a:t>열</a:t>
            </a:r>
          </a:p>
        </p:txBody>
      </p:sp>
    </p:spTree>
    <p:extLst>
      <p:ext uri="{BB962C8B-B14F-4D97-AF65-F5344CB8AC3E}">
        <p14:creationId xmlns:p14="http://schemas.microsoft.com/office/powerpoint/2010/main" val="315928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프로그래밍 </a:t>
            </a:r>
            <a:r>
              <a:rPr lang="en-US" altLang="ko-KR" sz="3500" b="1"/>
              <a:t>VS </a:t>
            </a:r>
            <a:r>
              <a:rPr lang="ko-KR" altLang="en-US" sz="3500" b="1"/>
              <a:t>코딩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프로그래밍 </a:t>
            </a:r>
            <a:r>
              <a:rPr lang="en-US" altLang="ko-KR" sz="1400"/>
              <a:t>: </a:t>
            </a:r>
            <a:r>
              <a:rPr lang="ko-KR" altLang="en-US" sz="1400"/>
              <a:t>설계와 코딩</a:t>
            </a:r>
            <a:r>
              <a:rPr lang="en-US" altLang="ko-KR" sz="1400"/>
              <a:t>, </a:t>
            </a:r>
            <a:r>
              <a:rPr lang="ko-KR" altLang="en-US" sz="1400"/>
              <a:t>에러 수정 등의 단계를 거처 </a:t>
            </a:r>
            <a:r>
              <a:rPr lang="ko-KR" altLang="en-US" sz="1400" b="1"/>
              <a:t>프로그램을 개발하는 </a:t>
            </a:r>
            <a:r>
              <a:rPr lang="ko-KR" altLang="en-US" sz="1400" b="1" err="1"/>
              <a:t>전단계</a:t>
            </a:r>
            <a:r>
              <a:rPr lang="ko-KR" altLang="en-US" sz="1400" b="1"/>
              <a:t> 의미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코딩 </a:t>
            </a:r>
            <a:r>
              <a:rPr lang="en-US" altLang="ko-KR" sz="1400"/>
              <a:t>: </a:t>
            </a:r>
            <a:r>
              <a:rPr lang="ko-KR" altLang="en-US" sz="1400"/>
              <a:t>우리의 언어를 </a:t>
            </a:r>
            <a:r>
              <a:rPr lang="ko-KR" altLang="en-US" sz="1400" b="1"/>
              <a:t>컴퓨터가 이해할 수 있는 언어의 형태로 바꾸어 주는 것</a:t>
            </a:r>
            <a:r>
              <a:rPr lang="ko-KR" altLang="en-US" sz="1400"/>
              <a:t>을 의미</a:t>
            </a:r>
            <a:endParaRPr lang="ko-KR" altLang="en-US" sz="1400" b="1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711544-3EA4-4116-97AB-908208E79A17}"/>
              </a:ext>
            </a:extLst>
          </p:cNvPr>
          <p:cNvGrpSpPr/>
          <p:nvPr/>
        </p:nvGrpSpPr>
        <p:grpSpPr>
          <a:xfrm>
            <a:off x="1153924" y="3619613"/>
            <a:ext cx="9884152" cy="2964941"/>
            <a:chOff x="298939" y="3619613"/>
            <a:chExt cx="9884152" cy="296494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568940-80F4-44ED-8CC3-F34F0D0A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39" y="3688747"/>
              <a:ext cx="4343711" cy="2895807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FB10EA4-1F45-4527-8A52-1E3B9CC40105}"/>
                </a:ext>
              </a:extLst>
            </p:cNvPr>
            <p:cNvGrpSpPr/>
            <p:nvPr/>
          </p:nvGrpSpPr>
          <p:grpSpPr>
            <a:xfrm>
              <a:off x="4958861" y="3619613"/>
              <a:ext cx="5224230" cy="2964941"/>
              <a:chOff x="4958861" y="2645343"/>
              <a:chExt cx="6749562" cy="3796629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1D2F00D-3A4B-4F80-8815-8080BF120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8861" y="2645343"/>
                <a:ext cx="6749562" cy="379662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8216EBA-E280-46BA-BFA4-73C39D898176}"/>
                  </a:ext>
                </a:extLst>
              </p:cNvPr>
              <p:cNvSpPr/>
              <p:nvPr/>
            </p:nvSpPr>
            <p:spPr>
              <a:xfrm>
                <a:off x="4967654" y="5987562"/>
                <a:ext cx="1661746" cy="4062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7465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5E75461-01DF-4CEC-BEA7-7B28EF2D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2519362"/>
            <a:ext cx="7848600" cy="1819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E18D7C-2DCE-47B4-B58F-D03FC907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501" y="1063869"/>
            <a:ext cx="2681899" cy="57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49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D38DADE-06F4-4541-987B-DB548189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3" y="2271712"/>
            <a:ext cx="5276850" cy="2314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DADE01-0458-437D-A7BF-EB0DC3039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4643"/>
            <a:ext cx="5192741" cy="51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91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D38DADE-06F4-4541-987B-DB548189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2" y="2271712"/>
            <a:ext cx="9072417" cy="39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989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19DA229-406A-4ABA-8783-6DDE03C5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027"/>
            <a:ext cx="4836136" cy="35634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BB204A-F12D-4EE0-A6D6-19FE60A7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88" y="1106026"/>
            <a:ext cx="2113746" cy="2554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36355-3E96-487C-893F-F12F2B52F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434" y="1106026"/>
            <a:ext cx="2838083" cy="46291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1BAFA6-6637-4D97-897F-0F459F22D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517" y="1106026"/>
            <a:ext cx="2388030" cy="57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41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이미지태그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3886866" y="2765416"/>
            <a:ext cx="4266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&lt;img /&gt; : </a:t>
            </a:r>
            <a:r>
              <a:rPr lang="ko-KR" altLang="en-US" sz="1400"/>
              <a:t>이미지를 불러올 때 사용하는 태그</a:t>
            </a:r>
            <a:endParaRPr lang="ko-KR" altLang="en-US" sz="1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3886866" y="3073193"/>
            <a:ext cx="44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&lt;img </a:t>
            </a:r>
            <a:r>
              <a:rPr lang="en-US" altLang="ko-KR" sz="1400" b="1">
                <a:solidFill>
                  <a:srgbClr val="FF0000"/>
                </a:solidFill>
              </a:rPr>
              <a:t>src</a:t>
            </a:r>
            <a:r>
              <a:rPr lang="en-US" altLang="ko-KR" sz="1400"/>
              <a:t> = “ ”&gt; : </a:t>
            </a:r>
            <a:r>
              <a:rPr lang="ko-KR" altLang="en-US" sz="1400"/>
              <a:t>이미지 경로 지정 속성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0F709-0DF4-482B-8D5E-EB9AB858DBFB}"/>
              </a:ext>
            </a:extLst>
          </p:cNvPr>
          <p:cNvSpPr txBox="1"/>
          <p:nvPr/>
        </p:nvSpPr>
        <p:spPr>
          <a:xfrm>
            <a:off x="3886865" y="3380970"/>
            <a:ext cx="5578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</a:t>
            </a:r>
            <a:r>
              <a:rPr lang="en-US" altLang="ko-KR" sz="1400"/>
              <a:t>&lt;img </a:t>
            </a:r>
            <a:r>
              <a:rPr lang="en-US" altLang="ko-KR" sz="1400" b="1">
                <a:solidFill>
                  <a:srgbClr val="FF0000"/>
                </a:solidFill>
              </a:rPr>
              <a:t>alt</a:t>
            </a:r>
            <a:r>
              <a:rPr lang="en-US" altLang="ko-KR" sz="1400"/>
              <a:t> = “ ”&gt; : </a:t>
            </a:r>
            <a:r>
              <a:rPr lang="ko-KR" altLang="en-US" sz="1400"/>
              <a:t>이미지가 없을 때 나오는 글자 지정 속성</a:t>
            </a:r>
            <a:endParaRPr lang="ko-KR" altLang="en-US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D981E-6770-4952-8E73-03986AA275DD}"/>
              </a:ext>
            </a:extLst>
          </p:cNvPr>
          <p:cNvSpPr txBox="1"/>
          <p:nvPr/>
        </p:nvSpPr>
        <p:spPr>
          <a:xfrm>
            <a:off x="3886865" y="3688747"/>
            <a:ext cx="7670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</a:t>
            </a:r>
            <a:r>
              <a:rPr lang="en-US" altLang="ko-KR" sz="1400"/>
              <a:t>&lt;img </a:t>
            </a:r>
            <a:r>
              <a:rPr lang="en-US" altLang="ko-KR" sz="1400" b="1">
                <a:solidFill>
                  <a:srgbClr val="FF0000"/>
                </a:solidFill>
              </a:rPr>
              <a:t>width</a:t>
            </a:r>
            <a:r>
              <a:rPr lang="en-US" altLang="ko-KR" sz="1400"/>
              <a:t> = “ ”&gt; : </a:t>
            </a:r>
            <a:r>
              <a:rPr lang="ko-KR" altLang="en-US" sz="1400"/>
              <a:t>이미지 너비 지정</a:t>
            </a:r>
            <a:endParaRPr lang="ko-KR" altLang="en-US" sz="1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2B6B9-762F-4C58-AEA3-A755279B80C9}"/>
              </a:ext>
            </a:extLst>
          </p:cNvPr>
          <p:cNvSpPr txBox="1"/>
          <p:nvPr/>
        </p:nvSpPr>
        <p:spPr>
          <a:xfrm>
            <a:off x="3886866" y="3996524"/>
            <a:ext cx="696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⑤ </a:t>
            </a:r>
            <a:r>
              <a:rPr lang="en-US" altLang="ko-KR" sz="1400"/>
              <a:t>&lt;img </a:t>
            </a:r>
            <a:r>
              <a:rPr lang="en-US" altLang="ko-KR" sz="1400" b="1">
                <a:solidFill>
                  <a:srgbClr val="FF0000"/>
                </a:solidFill>
              </a:rPr>
              <a:t>height</a:t>
            </a:r>
            <a:r>
              <a:rPr lang="en-US" altLang="ko-KR" sz="1400"/>
              <a:t> = “ ”&gt; : </a:t>
            </a:r>
            <a:r>
              <a:rPr lang="ko-KR" altLang="en-US" sz="1400"/>
              <a:t>이미지 높이 지정</a:t>
            </a:r>
            <a:endParaRPr lang="ko-KR" altLang="en-US" sz="1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A16BA-1531-4E63-9B83-4730D514081E}"/>
              </a:ext>
            </a:extLst>
          </p:cNvPr>
          <p:cNvSpPr txBox="1"/>
          <p:nvPr/>
        </p:nvSpPr>
        <p:spPr>
          <a:xfrm>
            <a:off x="3886865" y="4304301"/>
            <a:ext cx="773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⑥ </a:t>
            </a:r>
            <a:r>
              <a:rPr lang="en-US" altLang="ko-KR" sz="1400"/>
              <a:t>&lt;img </a:t>
            </a:r>
            <a:r>
              <a:rPr lang="en-US" altLang="ko-KR" sz="1400" b="1">
                <a:solidFill>
                  <a:srgbClr val="FF0000"/>
                </a:solidFill>
              </a:rPr>
              <a:t>src</a:t>
            </a:r>
            <a:r>
              <a:rPr lang="en-US" altLang="ko-KR" sz="1400"/>
              <a:t> = “http://place-hold.it/300x200”&gt; : </a:t>
            </a:r>
            <a:r>
              <a:rPr lang="ko-KR" altLang="en-US" sz="1400"/>
              <a:t>미완성 이미지 제공</a:t>
            </a:r>
            <a:endParaRPr lang="ko-KR" altLang="en-US" sz="1400" b="1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4641736"/>
            <a:ext cx="29622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574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이미지맵</a:t>
            </a:r>
            <a:endParaRPr lang="ko-KR" altLang="en-US" sz="2000" b="1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4831539"/>
            <a:ext cx="10837333" cy="19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84" y="2645343"/>
            <a:ext cx="3702049" cy="206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5475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오디오태그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3886866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&lt;audio&gt; &lt;/audio&gt; : </a:t>
            </a:r>
            <a:r>
              <a:rPr lang="ko-KR" altLang="en-US" sz="1400"/>
              <a:t>오디오를 불러올 때 사용하는 태그</a:t>
            </a:r>
            <a:endParaRPr lang="ko-KR" altLang="en-US" sz="1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3886866" y="3073193"/>
            <a:ext cx="44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&lt;audio </a:t>
            </a:r>
            <a:r>
              <a:rPr lang="en-US" altLang="ko-KR" sz="1400" b="1">
                <a:solidFill>
                  <a:srgbClr val="FF0000"/>
                </a:solidFill>
              </a:rPr>
              <a:t>src</a:t>
            </a:r>
            <a:r>
              <a:rPr lang="en-US" altLang="ko-KR" sz="1400"/>
              <a:t> = “ ”&gt; : </a:t>
            </a:r>
            <a:r>
              <a:rPr lang="ko-KR" altLang="en-US" sz="1400"/>
              <a:t>음악파일 경로 지정 속성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0F709-0DF4-482B-8D5E-EB9AB858DBFB}"/>
              </a:ext>
            </a:extLst>
          </p:cNvPr>
          <p:cNvSpPr txBox="1"/>
          <p:nvPr/>
        </p:nvSpPr>
        <p:spPr>
          <a:xfrm>
            <a:off x="3886864" y="3380970"/>
            <a:ext cx="662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</a:t>
            </a:r>
            <a:r>
              <a:rPr lang="en-US" altLang="ko-KR" sz="1400"/>
              <a:t>&lt;audio </a:t>
            </a:r>
            <a:r>
              <a:rPr lang="en-US" altLang="ko-KR" sz="1400" b="1">
                <a:solidFill>
                  <a:srgbClr val="FF0000"/>
                </a:solidFill>
              </a:rPr>
              <a:t>controls</a:t>
            </a:r>
            <a:r>
              <a:rPr lang="en-US" altLang="ko-KR" sz="1400"/>
              <a:t> = “controls”&gt; : </a:t>
            </a:r>
            <a:r>
              <a:rPr lang="ko-KR" altLang="en-US" sz="1400"/>
              <a:t>음악재생도구 출력 속성</a:t>
            </a:r>
            <a:endParaRPr lang="ko-KR" altLang="en-US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D981E-6770-4952-8E73-03986AA275DD}"/>
              </a:ext>
            </a:extLst>
          </p:cNvPr>
          <p:cNvSpPr txBox="1"/>
          <p:nvPr/>
        </p:nvSpPr>
        <p:spPr>
          <a:xfrm>
            <a:off x="3886865" y="3688747"/>
            <a:ext cx="7670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</a:t>
            </a:r>
            <a:r>
              <a:rPr lang="en-US" altLang="ko-KR" sz="1400"/>
              <a:t>&lt;audio </a:t>
            </a:r>
            <a:r>
              <a:rPr lang="en-US" altLang="ko-KR" sz="1400" b="1">
                <a:solidFill>
                  <a:srgbClr val="FF0000"/>
                </a:solidFill>
              </a:rPr>
              <a:t>autoplay</a:t>
            </a:r>
            <a:r>
              <a:rPr lang="en-US" altLang="ko-KR" sz="1400"/>
              <a:t> muted&gt; : </a:t>
            </a:r>
            <a:r>
              <a:rPr lang="ko-KR" altLang="en-US" sz="1400"/>
              <a:t>음악 자동재생</a:t>
            </a:r>
            <a:r>
              <a:rPr lang="en-US" altLang="ko-KR" sz="1400"/>
              <a:t>, mute</a:t>
            </a:r>
            <a:r>
              <a:rPr lang="ko-KR" altLang="en-US" sz="1400"/>
              <a:t> 가능</a:t>
            </a:r>
            <a:endParaRPr lang="ko-KR" altLang="en-US" sz="1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2B6B9-762F-4C58-AEA3-A755279B80C9}"/>
              </a:ext>
            </a:extLst>
          </p:cNvPr>
          <p:cNvSpPr txBox="1"/>
          <p:nvPr/>
        </p:nvSpPr>
        <p:spPr>
          <a:xfrm>
            <a:off x="3886866" y="3996524"/>
            <a:ext cx="696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⑤ </a:t>
            </a:r>
            <a:r>
              <a:rPr lang="en-US" altLang="ko-KR" sz="1400"/>
              <a:t>&lt;audio </a:t>
            </a:r>
            <a:r>
              <a:rPr lang="en-US" altLang="ko-KR" sz="1400" b="1">
                <a:solidFill>
                  <a:srgbClr val="FF0000"/>
                </a:solidFill>
              </a:rPr>
              <a:t>loop</a:t>
            </a:r>
            <a:r>
              <a:rPr lang="en-US" altLang="ko-KR" sz="1400"/>
              <a:t> = “loop”&gt; : </a:t>
            </a:r>
            <a:r>
              <a:rPr lang="ko-KR" altLang="en-US" sz="1400"/>
              <a:t>음악 반복 재생</a:t>
            </a:r>
            <a:endParaRPr lang="ko-KR" altLang="en-US" sz="1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A16BA-1531-4E63-9B83-4730D514081E}"/>
              </a:ext>
            </a:extLst>
          </p:cNvPr>
          <p:cNvSpPr txBox="1"/>
          <p:nvPr/>
        </p:nvSpPr>
        <p:spPr>
          <a:xfrm>
            <a:off x="3886865" y="4304301"/>
            <a:ext cx="773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⑥ </a:t>
            </a:r>
            <a:r>
              <a:rPr lang="en-US" altLang="ko-KR" sz="1400"/>
              <a:t>&lt;audio </a:t>
            </a:r>
            <a:r>
              <a:rPr lang="en-US" altLang="ko-KR" sz="1400" b="1">
                <a:solidFill>
                  <a:srgbClr val="FF0000"/>
                </a:solidFill>
              </a:rPr>
              <a:t>preload</a:t>
            </a:r>
            <a:r>
              <a:rPr lang="en-US" altLang="ko-KR" sz="1400"/>
              <a:t> = “auto”&gt; : </a:t>
            </a:r>
            <a:r>
              <a:rPr lang="ko-KR" altLang="en-US" sz="1400"/>
              <a:t>음악 재생 전 모두 불러오기</a:t>
            </a:r>
            <a:endParaRPr lang="ko-KR" altLang="en-US" sz="1400"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4637479"/>
            <a:ext cx="29432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515" y="5380746"/>
            <a:ext cx="9206971" cy="9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797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비디오태그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3886866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&lt;video&gt; &lt;/video&gt; : </a:t>
            </a:r>
            <a:r>
              <a:rPr lang="ko-KR" altLang="en-US" sz="1400"/>
              <a:t>비디오를 불러올 때 사용하는 태그</a:t>
            </a:r>
            <a:endParaRPr lang="ko-KR" altLang="en-US" sz="1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3886866" y="3073193"/>
            <a:ext cx="44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&lt;video </a:t>
            </a:r>
            <a:r>
              <a:rPr lang="en-US" altLang="ko-KR" sz="1400" b="1">
                <a:solidFill>
                  <a:srgbClr val="FF0000"/>
                </a:solidFill>
              </a:rPr>
              <a:t>src</a:t>
            </a:r>
            <a:r>
              <a:rPr lang="en-US" altLang="ko-KR" sz="1400"/>
              <a:t> = “ ”&gt; : </a:t>
            </a:r>
            <a:r>
              <a:rPr lang="ko-KR" altLang="en-US" sz="1400"/>
              <a:t>비디오파일 경로 지정 속성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0F709-0DF4-482B-8D5E-EB9AB858DBFB}"/>
              </a:ext>
            </a:extLst>
          </p:cNvPr>
          <p:cNvSpPr txBox="1"/>
          <p:nvPr/>
        </p:nvSpPr>
        <p:spPr>
          <a:xfrm>
            <a:off x="3886864" y="3380970"/>
            <a:ext cx="662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</a:t>
            </a:r>
            <a:r>
              <a:rPr lang="en-US" altLang="ko-KR" sz="1400"/>
              <a:t>&lt;video </a:t>
            </a:r>
            <a:r>
              <a:rPr lang="en-US" altLang="ko-KR" sz="1400" b="1">
                <a:solidFill>
                  <a:srgbClr val="FF0000"/>
                </a:solidFill>
              </a:rPr>
              <a:t>controls</a:t>
            </a:r>
            <a:r>
              <a:rPr lang="en-US" altLang="ko-KR" sz="1400"/>
              <a:t> = “controls”&gt; : </a:t>
            </a:r>
            <a:r>
              <a:rPr lang="ko-KR" altLang="en-US" sz="1400"/>
              <a:t>비디오재생도구 출력 속성</a:t>
            </a:r>
            <a:endParaRPr lang="ko-KR" altLang="en-US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D981E-6770-4952-8E73-03986AA275DD}"/>
              </a:ext>
            </a:extLst>
          </p:cNvPr>
          <p:cNvSpPr txBox="1"/>
          <p:nvPr/>
        </p:nvSpPr>
        <p:spPr>
          <a:xfrm>
            <a:off x="3886865" y="3688747"/>
            <a:ext cx="7670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</a:t>
            </a:r>
            <a:r>
              <a:rPr lang="en-US" altLang="ko-KR" sz="1400"/>
              <a:t>&lt;video </a:t>
            </a:r>
            <a:r>
              <a:rPr lang="en-US" altLang="ko-KR" sz="1400" b="1">
                <a:solidFill>
                  <a:srgbClr val="FF0000"/>
                </a:solidFill>
              </a:rPr>
              <a:t>autoplay</a:t>
            </a:r>
            <a:r>
              <a:rPr lang="en-US" altLang="ko-KR" sz="1400"/>
              <a:t> muted&gt; : </a:t>
            </a:r>
            <a:r>
              <a:rPr lang="ko-KR" altLang="en-US" sz="1400"/>
              <a:t>비디오 자동재생</a:t>
            </a:r>
            <a:r>
              <a:rPr lang="en-US" altLang="ko-KR" sz="1400"/>
              <a:t>, mute</a:t>
            </a:r>
            <a:r>
              <a:rPr lang="ko-KR" altLang="en-US" sz="1400"/>
              <a:t> 가능</a:t>
            </a:r>
            <a:endParaRPr lang="ko-KR" altLang="en-US" sz="1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2B6B9-762F-4C58-AEA3-A755279B80C9}"/>
              </a:ext>
            </a:extLst>
          </p:cNvPr>
          <p:cNvSpPr txBox="1"/>
          <p:nvPr/>
        </p:nvSpPr>
        <p:spPr>
          <a:xfrm>
            <a:off x="3886866" y="3996524"/>
            <a:ext cx="696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⑤ </a:t>
            </a:r>
            <a:r>
              <a:rPr lang="en-US" altLang="ko-KR" sz="1400"/>
              <a:t>&lt;video </a:t>
            </a:r>
            <a:r>
              <a:rPr lang="en-US" altLang="ko-KR" sz="1400" b="1">
                <a:solidFill>
                  <a:srgbClr val="FF0000"/>
                </a:solidFill>
              </a:rPr>
              <a:t>loop</a:t>
            </a:r>
            <a:r>
              <a:rPr lang="en-US" altLang="ko-KR" sz="1400"/>
              <a:t> = “loop”&gt; : </a:t>
            </a:r>
            <a:r>
              <a:rPr lang="ko-KR" altLang="en-US" sz="1400"/>
              <a:t>비디오 반복 재생</a:t>
            </a:r>
            <a:endParaRPr lang="ko-KR" altLang="en-US" sz="1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A16BA-1531-4E63-9B83-4730D514081E}"/>
              </a:ext>
            </a:extLst>
          </p:cNvPr>
          <p:cNvSpPr txBox="1"/>
          <p:nvPr/>
        </p:nvSpPr>
        <p:spPr>
          <a:xfrm>
            <a:off x="3886865" y="4304301"/>
            <a:ext cx="773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⑥ </a:t>
            </a:r>
            <a:r>
              <a:rPr lang="en-US" altLang="ko-KR" sz="1400"/>
              <a:t>&lt;video </a:t>
            </a:r>
            <a:r>
              <a:rPr lang="en-US" altLang="ko-KR" sz="1400" b="1">
                <a:solidFill>
                  <a:srgbClr val="FF0000"/>
                </a:solidFill>
              </a:rPr>
              <a:t>preload</a:t>
            </a:r>
            <a:r>
              <a:rPr lang="en-US" altLang="ko-KR" sz="1400"/>
              <a:t> = “auto”&gt; : </a:t>
            </a:r>
            <a:r>
              <a:rPr lang="ko-KR" altLang="en-US" sz="1400"/>
              <a:t>비디오 재생 전 모두 불러오기</a:t>
            </a:r>
            <a:endParaRPr lang="ko-KR" altLang="en-US" sz="1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4A16BA-1531-4E63-9B83-4730D514081E}"/>
              </a:ext>
            </a:extLst>
          </p:cNvPr>
          <p:cNvSpPr txBox="1"/>
          <p:nvPr/>
        </p:nvSpPr>
        <p:spPr>
          <a:xfrm>
            <a:off x="3886865" y="4618289"/>
            <a:ext cx="773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⑦ </a:t>
            </a:r>
            <a:r>
              <a:rPr lang="en-US" altLang="ko-KR" sz="1400"/>
              <a:t>&lt;video </a:t>
            </a:r>
            <a:r>
              <a:rPr lang="en-US" altLang="ko-KR" sz="1400" b="1">
                <a:solidFill>
                  <a:srgbClr val="FF0000"/>
                </a:solidFill>
              </a:rPr>
              <a:t>poster</a:t>
            </a:r>
            <a:r>
              <a:rPr lang="en-US" altLang="ko-KR" sz="1400"/>
              <a:t> = “http://place-hold.it/500x600”&gt; : </a:t>
            </a:r>
            <a:r>
              <a:rPr lang="ko-KR" altLang="en-US" sz="1400"/>
              <a:t>비디오 이미지 파일 경로 지정</a:t>
            </a:r>
            <a:endParaRPr lang="ko-KR" altLang="en-US" sz="14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4A16BA-1531-4E63-9B83-4730D514081E}"/>
              </a:ext>
            </a:extLst>
          </p:cNvPr>
          <p:cNvSpPr txBox="1"/>
          <p:nvPr/>
        </p:nvSpPr>
        <p:spPr>
          <a:xfrm>
            <a:off x="3886865" y="4926066"/>
            <a:ext cx="773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⑧ </a:t>
            </a:r>
            <a:r>
              <a:rPr lang="en-US" altLang="ko-KR" sz="1400"/>
              <a:t>&lt;video </a:t>
            </a:r>
            <a:r>
              <a:rPr lang="en-US" altLang="ko-KR" sz="1400" b="1">
                <a:solidFill>
                  <a:srgbClr val="FF0000"/>
                </a:solidFill>
              </a:rPr>
              <a:t>width</a:t>
            </a:r>
            <a:r>
              <a:rPr lang="en-US" altLang="ko-KR" sz="1400"/>
              <a:t> = “1920”&gt; : </a:t>
            </a:r>
            <a:r>
              <a:rPr lang="ko-KR" altLang="en-US" sz="1400"/>
              <a:t>비디오 너비 지정</a:t>
            </a:r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4A16BA-1531-4E63-9B83-4730D514081E}"/>
              </a:ext>
            </a:extLst>
          </p:cNvPr>
          <p:cNvSpPr txBox="1"/>
          <p:nvPr/>
        </p:nvSpPr>
        <p:spPr>
          <a:xfrm>
            <a:off x="3886865" y="5233843"/>
            <a:ext cx="773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⑨ </a:t>
            </a:r>
            <a:r>
              <a:rPr lang="en-US" altLang="ko-KR" sz="1400"/>
              <a:t>&lt;video </a:t>
            </a:r>
            <a:r>
              <a:rPr lang="en-US" altLang="ko-KR" sz="1400" b="1">
                <a:solidFill>
                  <a:srgbClr val="FF0000"/>
                </a:solidFill>
              </a:rPr>
              <a:t>height</a:t>
            </a:r>
            <a:r>
              <a:rPr lang="en-US" altLang="ko-KR" sz="1400"/>
              <a:t> = “1080”&gt; : </a:t>
            </a:r>
            <a:r>
              <a:rPr lang="ko-KR" altLang="en-US" sz="1400"/>
              <a:t>비디오 높이 지정</a:t>
            </a:r>
            <a:endParaRPr lang="ko-KR" altLang="en-US" sz="1400" b="1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096" y="5601612"/>
            <a:ext cx="4078620" cy="125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0" y="2826204"/>
            <a:ext cx="2770187" cy="158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184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입력양식태그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3886866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&lt;form&gt; &lt;/form&gt; : </a:t>
            </a:r>
            <a:r>
              <a:rPr lang="ko-KR" altLang="en-US" sz="1400"/>
              <a:t>입력양식태그를 사용하기 위해 사용</a:t>
            </a:r>
            <a:endParaRPr lang="ko-KR" altLang="en-US" sz="1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3886866" y="3073193"/>
            <a:ext cx="655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&lt;input </a:t>
            </a:r>
            <a:r>
              <a:rPr lang="en-US" altLang="ko-KR" sz="1400" b="1">
                <a:solidFill>
                  <a:srgbClr val="FF0000"/>
                </a:solidFill>
              </a:rPr>
              <a:t>type</a:t>
            </a:r>
            <a:r>
              <a:rPr lang="en-US" altLang="ko-KR" sz="1400"/>
              <a:t>=“ “ / </a:t>
            </a:r>
            <a:r>
              <a:rPr lang="en-US" altLang="ko-KR" sz="1400" b="1">
                <a:solidFill>
                  <a:srgbClr val="FF0000"/>
                </a:solidFill>
              </a:rPr>
              <a:t>name</a:t>
            </a:r>
            <a:r>
              <a:rPr lang="en-US" altLang="ko-KR" sz="1400"/>
              <a:t>=“ ” / </a:t>
            </a:r>
            <a:r>
              <a:rPr lang="en-US" altLang="ko-KR" sz="1400" b="1">
                <a:solidFill>
                  <a:srgbClr val="FF0000"/>
                </a:solidFill>
              </a:rPr>
              <a:t>value</a:t>
            </a:r>
            <a:r>
              <a:rPr lang="en-US" altLang="ko-KR" sz="1400"/>
              <a:t>=“ “&gt; : input</a:t>
            </a:r>
            <a:r>
              <a:rPr lang="ko-KR" altLang="en-US" sz="1400"/>
              <a:t>박스 속성</a:t>
            </a:r>
            <a:endParaRPr lang="ko-KR" altLang="en-US" sz="1400" b="1"/>
          </a:p>
        </p:txBody>
      </p:sp>
      <p:grpSp>
        <p:nvGrpSpPr>
          <p:cNvPr id="3" name="그룹 2"/>
          <p:cNvGrpSpPr/>
          <p:nvPr/>
        </p:nvGrpSpPr>
        <p:grpSpPr>
          <a:xfrm>
            <a:off x="1694178" y="3520149"/>
            <a:ext cx="8803644" cy="2880000"/>
            <a:chOff x="592666" y="3520149"/>
            <a:chExt cx="8803644" cy="288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666" y="3520149"/>
              <a:ext cx="4551111" cy="28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9333" y="3520149"/>
              <a:ext cx="4146977" cy="28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819733" y="6411386"/>
            <a:ext cx="655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FF0000"/>
                </a:solidFill>
              </a:rPr>
              <a:t>&lt;input type </a:t>
            </a:r>
            <a:r>
              <a:rPr lang="ko-KR" altLang="en-US" sz="1400" b="1">
                <a:solidFill>
                  <a:srgbClr val="FF0000"/>
                </a:solidFill>
              </a:rPr>
              <a:t>속성 종류</a:t>
            </a:r>
            <a:r>
              <a:rPr lang="en-US" altLang="ko-KR" sz="1400" b="1">
                <a:solidFill>
                  <a:srgbClr val="FF0000"/>
                </a:solidFill>
              </a:rPr>
              <a:t>&gt;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55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&lt;form&gt;</a:t>
            </a:r>
            <a:r>
              <a:rPr lang="ko-KR" altLang="en-US" sz="3500" b="1"/>
              <a:t>태그 속성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076449" y="2663988"/>
            <a:ext cx="862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&lt;form action = “register.php”&gt; =&gt; </a:t>
            </a:r>
            <a:r>
              <a:rPr lang="ko-KR" altLang="en-US" sz="1400" b="1"/>
              <a:t>폼에 내용 입력 후 전송 버튼 클릭 시</a:t>
            </a:r>
            <a:r>
              <a:rPr lang="en-US" altLang="ko-KR" sz="1400" b="1"/>
              <a:t>, ‘register.php’</a:t>
            </a:r>
            <a:r>
              <a:rPr lang="ko-KR" altLang="en-US" sz="1400" b="1"/>
              <a:t>로 파일 전송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076449" y="2971765"/>
            <a:ext cx="825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&lt;form method = “get” / “post”&gt; =&gt; </a:t>
            </a:r>
            <a:r>
              <a:rPr lang="ko-KR" altLang="en-US" sz="1400" b="1"/>
              <a:t>사용자가 입력한 내용을 어떤 방식으로 전송할지 차이</a:t>
            </a:r>
            <a:r>
              <a:rPr lang="en-US" altLang="ko-KR" sz="1400" b="1"/>
              <a:t> </a:t>
            </a:r>
            <a:endParaRPr lang="ko-KR" altLang="en-US" sz="1400" b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32" y="3681988"/>
            <a:ext cx="6738937" cy="297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076449" y="3279542"/>
            <a:ext cx="825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</a:t>
            </a:r>
            <a:r>
              <a:rPr lang="en-US" altLang="ko-KR" sz="1400"/>
              <a:t> &lt;form autocomplete = “off”&gt; =&gt; </a:t>
            </a:r>
            <a:r>
              <a:rPr lang="ko-KR" altLang="en-US" sz="1400" b="1"/>
              <a:t>자동완성기능</a:t>
            </a:r>
            <a:r>
              <a:rPr lang="en-US" altLang="ko-KR" sz="1400" b="1"/>
              <a:t>, </a:t>
            </a:r>
            <a:r>
              <a:rPr lang="ko-KR" altLang="en-US" sz="1400" b="1"/>
              <a:t>기본 설정값 </a:t>
            </a:r>
            <a:r>
              <a:rPr lang="en-US" altLang="ko-KR" sz="1400" b="1"/>
              <a:t>= “on”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94379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프로그래밍 언어 랭킹 및 추천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프로그래밍 언어 </a:t>
            </a:r>
            <a:r>
              <a:rPr lang="en-US" altLang="ko-KR" sz="1400"/>
              <a:t>: </a:t>
            </a:r>
            <a:r>
              <a:rPr lang="ko-KR" altLang="en-US" sz="1400" b="1"/>
              <a:t>파이썬 </a:t>
            </a:r>
            <a:r>
              <a:rPr lang="en-US" altLang="ko-KR" sz="1400" b="1"/>
              <a:t>&gt; </a:t>
            </a:r>
            <a:r>
              <a:rPr lang="ko-KR" altLang="en-US" sz="1400" b="1"/>
              <a:t>자바 </a:t>
            </a:r>
            <a:r>
              <a:rPr lang="en-US" altLang="ko-KR" sz="1400" b="1"/>
              <a:t>&gt; </a:t>
            </a:r>
            <a:r>
              <a:rPr lang="ko-KR" altLang="en-US" sz="1400" b="1"/>
              <a:t>자바스크립트 </a:t>
            </a:r>
            <a:r>
              <a:rPr lang="en-US" altLang="ko-KR" sz="1400" b="1"/>
              <a:t>&gt; C &gt; PHP &gt; R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Web</a:t>
            </a:r>
            <a:r>
              <a:rPr lang="ko-KR" altLang="en-US" sz="1400"/>
              <a:t> 프레임워크 </a:t>
            </a:r>
            <a:r>
              <a:rPr lang="en-US" altLang="ko-KR" sz="1400"/>
              <a:t>: </a:t>
            </a:r>
            <a:r>
              <a:rPr lang="en-US" altLang="ko-KR" sz="1400" b="1"/>
              <a:t>‘</a:t>
            </a:r>
            <a:r>
              <a:rPr lang="ko-KR" altLang="en-US" sz="1400" b="1"/>
              <a:t>웹 서버</a:t>
            </a:r>
            <a:r>
              <a:rPr lang="en-US" altLang="ko-KR" sz="1400" b="1"/>
              <a:t>＇</a:t>
            </a:r>
            <a:r>
              <a:rPr lang="ko-KR" altLang="en-US" sz="1400" b="1"/>
              <a:t>를 구현하기 위한 목적</a:t>
            </a:r>
            <a:r>
              <a:rPr lang="ko-KR" altLang="en-US" sz="1400"/>
              <a:t>으로 만들어진 종합 기능 </a:t>
            </a:r>
            <a:r>
              <a:rPr lang="en-US" altLang="ko-KR" sz="1400"/>
              <a:t>(*</a:t>
            </a:r>
            <a:r>
              <a:rPr lang="ko-KR" altLang="en-US" sz="1400"/>
              <a:t>프레임워크 </a:t>
            </a:r>
            <a:r>
              <a:rPr lang="en-US" altLang="ko-KR" sz="1400"/>
              <a:t>&gt; </a:t>
            </a:r>
            <a:r>
              <a:rPr lang="ko-KR" altLang="en-US" sz="1400"/>
              <a:t>라이브러리</a:t>
            </a:r>
            <a:r>
              <a:rPr lang="en-US" altLang="ko-KR" sz="1400"/>
              <a:t>)</a:t>
            </a:r>
            <a:r>
              <a:rPr lang="ko-KR" altLang="en-US" sz="1400"/>
              <a:t> </a:t>
            </a:r>
            <a:endParaRPr lang="ko-KR" altLang="en-US" sz="1400" b="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FEDE52-25FA-4488-AF8E-4F3F32ECDB2B}"/>
              </a:ext>
            </a:extLst>
          </p:cNvPr>
          <p:cNvGrpSpPr/>
          <p:nvPr/>
        </p:nvGrpSpPr>
        <p:grpSpPr>
          <a:xfrm>
            <a:off x="1148123" y="3449323"/>
            <a:ext cx="9895755" cy="3206843"/>
            <a:chOff x="452583" y="3449323"/>
            <a:chExt cx="9895755" cy="320684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767393-9458-4340-A24C-A821D5DB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608161"/>
              <a:ext cx="4762357" cy="299579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F3B0C4D-D2AD-4C31-BD58-E68A19D7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3273" y="3449323"/>
              <a:ext cx="4945065" cy="3206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652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Method </a:t>
            </a:r>
            <a:r>
              <a:rPr lang="ko-KR" altLang="en-US" sz="3500" b="1"/>
              <a:t>관련 속성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076449" y="2663988"/>
            <a:ext cx="862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form method =“get” </a:t>
            </a:r>
            <a:r>
              <a:rPr lang="ko-KR" altLang="en-US" sz="1400"/>
              <a:t>방식 설정 후 </a:t>
            </a:r>
            <a:r>
              <a:rPr lang="en-US" altLang="ko-KR" sz="1400"/>
              <a:t>name </a:t>
            </a:r>
            <a:r>
              <a:rPr lang="ko-KR" altLang="en-US" sz="1400"/>
              <a:t>입력 및 같은 </a:t>
            </a:r>
            <a:r>
              <a:rPr lang="en-US" altLang="ko-KR" sz="1400"/>
              <a:t>&lt;form&gt; </a:t>
            </a:r>
            <a:r>
              <a:rPr lang="ko-KR" altLang="en-US" sz="1400"/>
              <a:t>태그 </a:t>
            </a:r>
            <a:r>
              <a:rPr lang="en-US" altLang="ko-KR" sz="1400"/>
              <a:t>submit </a:t>
            </a:r>
            <a:r>
              <a:rPr lang="ko-KR" altLang="en-US" sz="1400"/>
              <a:t>존재</a:t>
            </a:r>
            <a:r>
              <a:rPr lang="en-US" altLang="ko-KR" sz="1400"/>
              <a:t>!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076449" y="2971765"/>
            <a:ext cx="825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주소 창 </a:t>
            </a:r>
            <a:r>
              <a:rPr lang="en-US" altLang="ko-KR" sz="1400" b="1"/>
              <a:t>=&gt; </a:t>
            </a:r>
            <a:r>
              <a:rPr lang="ko-KR" altLang="en-US" sz="1400" b="1"/>
              <a:t>입력한 내용 그대로 노출</a:t>
            </a:r>
            <a:r>
              <a:rPr lang="en-US" altLang="ko-KR" sz="1400" b="1"/>
              <a:t>!</a:t>
            </a:r>
            <a:endParaRPr lang="ko-KR" alt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076449" y="3279542"/>
            <a:ext cx="825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 VS post </a:t>
            </a:r>
            <a:r>
              <a:rPr lang="ko-KR" altLang="en-US" sz="1400"/>
              <a:t>방식의 차이점 </a:t>
            </a:r>
            <a:r>
              <a:rPr lang="en-US" altLang="ko-KR" sz="1400"/>
              <a:t>=&gt; </a:t>
            </a:r>
            <a:r>
              <a:rPr lang="ko-KR" altLang="en-US" sz="1400" b="1"/>
              <a:t>입력 데이터 노출 여부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3724804"/>
            <a:ext cx="479107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4" y="5485261"/>
            <a:ext cx="4540251" cy="1302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2955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라디오 버튼 및 체크박스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076449" y="2663988"/>
            <a:ext cx="862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동일한 </a:t>
            </a:r>
            <a:r>
              <a:rPr lang="en-US" altLang="ko-KR" sz="1400"/>
              <a:t>name</a:t>
            </a:r>
            <a:r>
              <a:rPr lang="ko-KR" altLang="en-US" sz="1400"/>
              <a:t>으로 설정되어 있을 경우</a:t>
            </a:r>
            <a:r>
              <a:rPr lang="en-US" altLang="ko-KR" sz="1400"/>
              <a:t>, </a:t>
            </a:r>
            <a:r>
              <a:rPr lang="ko-KR" altLang="en-US" sz="1400"/>
              <a:t>한가지 속성만 선택 가능</a:t>
            </a:r>
            <a:r>
              <a:rPr lang="en-US" altLang="ko-KR" sz="1400"/>
              <a:t>!</a:t>
            </a:r>
            <a:endParaRPr lang="ko-KR" altLang="en-US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9" y="3314398"/>
            <a:ext cx="6691312" cy="3294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27" y="3485998"/>
            <a:ext cx="5063886" cy="29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81" y="185291"/>
            <a:ext cx="1524278" cy="3129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737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textarea</a:t>
            </a:r>
            <a:r>
              <a:rPr lang="ko-KR" altLang="en-US" sz="3500" b="1"/>
              <a:t> 태그</a:t>
            </a:r>
            <a:endParaRPr lang="ko-KR" altLang="en-US" sz="20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268D60-573C-41AF-93B8-7DC9BDD82A25}"/>
              </a:ext>
            </a:extLst>
          </p:cNvPr>
          <p:cNvGrpSpPr/>
          <p:nvPr/>
        </p:nvGrpSpPr>
        <p:grpSpPr>
          <a:xfrm>
            <a:off x="2819733" y="2765416"/>
            <a:ext cx="6552534" cy="2910343"/>
            <a:chOff x="3886866" y="2765416"/>
            <a:chExt cx="6552534" cy="29103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870D55-09F0-4CF8-AC4F-28FFF0206E53}"/>
                </a:ext>
              </a:extLst>
            </p:cNvPr>
            <p:cNvSpPr txBox="1"/>
            <p:nvPr/>
          </p:nvSpPr>
          <p:spPr>
            <a:xfrm>
              <a:off x="3886866" y="2765416"/>
              <a:ext cx="6298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&lt;input&gt; </a:t>
              </a:r>
              <a:r>
                <a:rPr lang="ko-KR" altLang="en-US" sz="1400"/>
                <a:t>태그가 아닌</a:t>
              </a:r>
              <a:r>
                <a:rPr lang="en-US" altLang="ko-KR" sz="1400"/>
                <a:t>, </a:t>
              </a:r>
              <a:r>
                <a:rPr lang="ko-KR" altLang="en-US" sz="1400"/>
                <a:t>입력양식 태그 </a:t>
              </a:r>
              <a:r>
                <a:rPr lang="en-US" altLang="ko-KR" sz="1400"/>
                <a:t>2</a:t>
              </a:r>
              <a:r>
                <a:rPr lang="ko-KR" altLang="en-US" sz="1400"/>
                <a:t>개 </a:t>
              </a:r>
              <a:r>
                <a:rPr lang="en-US" altLang="ko-KR" sz="1400"/>
                <a:t>= </a:t>
              </a:r>
              <a:r>
                <a:rPr lang="en-US" altLang="ko-KR" sz="1400" b="1">
                  <a:solidFill>
                    <a:srgbClr val="FF0000"/>
                  </a:solidFill>
                </a:rPr>
                <a:t>&lt;textarea /&gt;</a:t>
              </a:r>
              <a:r>
                <a:rPr lang="ko-KR" altLang="en-US" sz="1400" b="1">
                  <a:solidFill>
                    <a:srgbClr val="FF0000"/>
                  </a:solidFill>
                </a:rPr>
                <a:t> </a:t>
              </a:r>
              <a:r>
                <a:rPr lang="en-US" altLang="ko-KR" sz="1400" b="1">
                  <a:solidFill>
                    <a:srgbClr val="FF0000"/>
                  </a:solidFill>
                </a:rPr>
                <a:t>/</a:t>
              </a:r>
              <a:r>
                <a:rPr lang="ko-KR" altLang="en-US" sz="1400" b="1">
                  <a:solidFill>
                    <a:srgbClr val="FF0000"/>
                  </a:solidFill>
                </a:rPr>
                <a:t> </a:t>
              </a:r>
              <a:r>
                <a:rPr lang="en-US" altLang="ko-KR" sz="1400" b="1">
                  <a:solidFill>
                    <a:srgbClr val="FF0000"/>
                  </a:solidFill>
                </a:rPr>
                <a:t>&lt;select /&gt;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42B756-53FB-41A0-AB0B-35504FAA65DB}"/>
                </a:ext>
              </a:extLst>
            </p:cNvPr>
            <p:cNvSpPr txBox="1"/>
            <p:nvPr/>
          </p:nvSpPr>
          <p:spPr>
            <a:xfrm>
              <a:off x="3886866" y="3073193"/>
              <a:ext cx="655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&lt;textarea&gt; </a:t>
              </a:r>
              <a:r>
                <a:rPr lang="ko-KR" altLang="en-US" sz="1400"/>
                <a:t>태그 속성 </a:t>
              </a:r>
              <a:r>
                <a:rPr lang="en-US" altLang="ko-KR" sz="1400"/>
                <a:t>: </a:t>
              </a:r>
              <a:r>
                <a:rPr lang="en-US" altLang="ko-KR" sz="1400" b="1">
                  <a:solidFill>
                    <a:srgbClr val="FF0000"/>
                  </a:solidFill>
                </a:rPr>
                <a:t>cols(</a:t>
              </a:r>
              <a:r>
                <a:rPr lang="ko-KR" altLang="en-US" sz="1400" b="1">
                  <a:solidFill>
                    <a:srgbClr val="FF0000"/>
                  </a:solidFill>
                </a:rPr>
                <a:t>태그의 너비 지정</a:t>
              </a:r>
              <a:r>
                <a:rPr lang="en-US" altLang="ko-KR" sz="1400" b="1">
                  <a:solidFill>
                    <a:srgbClr val="FF0000"/>
                  </a:solidFill>
                </a:rPr>
                <a:t>) / rows(</a:t>
              </a:r>
              <a:r>
                <a:rPr lang="ko-KR" altLang="en-US" sz="1400" b="1">
                  <a:solidFill>
                    <a:srgbClr val="FF0000"/>
                  </a:solidFill>
                </a:rPr>
                <a:t>태그의 높이 지정</a:t>
              </a:r>
              <a:r>
                <a:rPr lang="en-US" altLang="ko-KR" sz="1400" b="1">
                  <a:solidFill>
                    <a:srgbClr val="FF0000"/>
                  </a:solidFill>
                </a:rPr>
                <a:t>)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B371F59-4632-4653-9217-697DE7B9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4692" y="3523238"/>
              <a:ext cx="6477000" cy="10763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4E3EE04-3A2A-47A2-8FDE-A8180529B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866" y="4770884"/>
              <a:ext cx="1057275" cy="904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446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select</a:t>
            </a:r>
            <a:r>
              <a:rPr lang="ko-KR" altLang="en-US" sz="3500" b="1"/>
              <a:t> 태그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819733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&lt;select&gt; </a:t>
            </a:r>
            <a:r>
              <a:rPr lang="ko-KR" altLang="en-US" sz="1400"/>
              <a:t>태그 </a:t>
            </a:r>
            <a:r>
              <a:rPr lang="en-US" altLang="ko-KR" sz="1400"/>
              <a:t>: </a:t>
            </a:r>
            <a:r>
              <a:rPr lang="ko-KR" altLang="en-US" sz="1400"/>
              <a:t>선택양식을 생성 </a:t>
            </a:r>
            <a:r>
              <a:rPr lang="en-US" altLang="ko-KR" sz="1400"/>
              <a:t>/ &lt;option&gt; </a:t>
            </a:r>
            <a:r>
              <a:rPr lang="ko-KR" altLang="en-US" sz="1400"/>
              <a:t>태그 </a:t>
            </a:r>
            <a:r>
              <a:rPr lang="en-US" altLang="ko-KR" sz="1400"/>
              <a:t>: </a:t>
            </a:r>
            <a:r>
              <a:rPr lang="ko-KR" altLang="en-US" sz="1400"/>
              <a:t>옵션을 생성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819733" y="3097208"/>
            <a:ext cx="722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&lt;select multiple = “multiple”&gt; </a:t>
            </a:r>
            <a:r>
              <a:rPr lang="ko-KR" altLang="en-US" sz="1400"/>
              <a:t>태그 및 속성 </a:t>
            </a:r>
            <a:r>
              <a:rPr lang="en-US" altLang="ko-KR" sz="1400"/>
              <a:t>: </a:t>
            </a:r>
            <a:r>
              <a:rPr lang="ko-KR" altLang="en-US" sz="1400" b="1">
                <a:solidFill>
                  <a:srgbClr val="FF0000"/>
                </a:solidFill>
              </a:rPr>
              <a:t>여러 개의 목록을 선택하고 싶은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373A7-4DC4-4314-A8EF-20E69BB05E8D}"/>
              </a:ext>
            </a:extLst>
          </p:cNvPr>
          <p:cNvSpPr txBox="1"/>
          <p:nvPr/>
        </p:nvSpPr>
        <p:spPr>
          <a:xfrm>
            <a:off x="2819733" y="3429000"/>
            <a:ext cx="655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</a:t>
            </a:r>
            <a:r>
              <a:rPr lang="en-US" altLang="ko-KR" sz="1400"/>
              <a:t> &lt;optgroup&gt; </a:t>
            </a:r>
            <a:r>
              <a:rPr lang="ko-KR" altLang="en-US" sz="1400"/>
              <a:t>태그 </a:t>
            </a:r>
            <a:r>
              <a:rPr lang="en-US" altLang="ko-KR" sz="1400"/>
              <a:t>: </a:t>
            </a:r>
            <a:r>
              <a:rPr lang="ko-KR" altLang="en-US" sz="1400" b="1">
                <a:solidFill>
                  <a:srgbClr val="FF0000"/>
                </a:solidFill>
              </a:rPr>
              <a:t>옵션을 그룹화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756ED2-1293-47A7-837F-203842AA4107}"/>
              </a:ext>
            </a:extLst>
          </p:cNvPr>
          <p:cNvGrpSpPr/>
          <p:nvPr/>
        </p:nvGrpSpPr>
        <p:grpSpPr>
          <a:xfrm>
            <a:off x="982558" y="4251081"/>
            <a:ext cx="10226884" cy="2376090"/>
            <a:chOff x="120894" y="4251081"/>
            <a:chExt cx="10226884" cy="237609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1EBD12-8E52-4F4C-A136-14B72601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894" y="4251081"/>
              <a:ext cx="3333750" cy="1714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A9900E-333F-455A-91DC-4BEC66D0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1849" y="4251081"/>
              <a:ext cx="2638425" cy="13430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DAE6A7E-B1C1-4085-A375-E3A19B151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7479" y="4251081"/>
              <a:ext cx="3580299" cy="2376090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5CAF8EC-A6A6-489B-9579-8997DEA0A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3733" y="3817717"/>
            <a:ext cx="13430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86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입력양식 설명 태그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819733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&lt;fieldset /&gt;, &lt;legend /&gt; =&gt; </a:t>
            </a:r>
            <a:r>
              <a:rPr lang="ko-KR" altLang="en-US" sz="1400"/>
              <a:t>입력 양식을 설명하기 위한 태그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819733" y="3097208"/>
            <a:ext cx="722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&lt;legend /&gt;</a:t>
            </a:r>
            <a:r>
              <a:rPr lang="ko-KR" altLang="en-US" sz="1400"/>
              <a:t>태그는 </a:t>
            </a:r>
            <a:r>
              <a:rPr lang="en-US" altLang="ko-KR" sz="1400"/>
              <a:t>&lt;fieldset /&gt;</a:t>
            </a:r>
            <a:r>
              <a:rPr lang="ko-KR" altLang="en-US" sz="1400"/>
              <a:t>태그 내부에서만 사용가능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ABB245-E1DB-4118-879A-FA7F4C48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55" y="2765415"/>
            <a:ext cx="3425125" cy="40046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94D03D-7F01-472F-B4BB-719343937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931" y="3540003"/>
            <a:ext cx="31146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33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33052F4-4F25-4B71-ABAD-9376C866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3" y="2257425"/>
            <a:ext cx="3257550" cy="234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129E70-3AD1-401D-9019-11C54FA3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910" y="1323975"/>
            <a:ext cx="4837782" cy="3895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A014F7-8029-4EC8-AD3D-9C374A41C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3" y="1323975"/>
            <a:ext cx="3114374" cy="50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47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공간 분할 태그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819733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&lt;div&gt; </a:t>
            </a:r>
            <a:r>
              <a:rPr lang="ko-KR" altLang="en-US" sz="1400"/>
              <a:t>태그 </a:t>
            </a:r>
            <a:r>
              <a:rPr lang="en-US" altLang="ko-KR" sz="1400"/>
              <a:t>: block</a:t>
            </a:r>
            <a:r>
              <a:rPr lang="ko-KR" altLang="en-US" sz="1400"/>
              <a:t>형식으로 공간을 분할하는 태그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819733" y="3097208"/>
            <a:ext cx="722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&lt;span&gt; </a:t>
            </a:r>
            <a:r>
              <a:rPr lang="ko-KR" altLang="en-US" sz="1400"/>
              <a:t>태그 </a:t>
            </a:r>
            <a:r>
              <a:rPr lang="en-US" altLang="ko-KR" sz="1400"/>
              <a:t>: inline</a:t>
            </a:r>
            <a:r>
              <a:rPr lang="ko-KR" altLang="en-US" sz="1400"/>
              <a:t>형식으로 공간을 분할하는 태그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8934" y="3429000"/>
            <a:ext cx="11354133" cy="3238500"/>
            <a:chOff x="228600" y="3429000"/>
            <a:chExt cx="11354133" cy="32385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429000"/>
              <a:ext cx="2476500" cy="323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733" y="4162425"/>
              <a:ext cx="8763000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796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공간 분할 태그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819733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&lt;div&gt; </a:t>
            </a:r>
            <a:r>
              <a:rPr lang="ko-KR" altLang="en-US" sz="1400"/>
              <a:t>태그 </a:t>
            </a:r>
            <a:r>
              <a:rPr lang="en-US" altLang="ko-KR" sz="1400"/>
              <a:t>: block</a:t>
            </a:r>
            <a:r>
              <a:rPr lang="ko-KR" altLang="en-US" sz="1400"/>
              <a:t>형식으로 공간을 분할하는 태그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819733" y="3097208"/>
            <a:ext cx="722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&lt;span&gt; </a:t>
            </a:r>
            <a:r>
              <a:rPr lang="ko-KR" altLang="en-US" sz="1400"/>
              <a:t>태그 </a:t>
            </a:r>
            <a:r>
              <a:rPr lang="en-US" altLang="ko-KR" sz="1400"/>
              <a:t>: inline</a:t>
            </a:r>
            <a:r>
              <a:rPr lang="ko-KR" altLang="en-US" sz="1400"/>
              <a:t>형식으로 공간을 분할하는 태그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3524250"/>
            <a:ext cx="64198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66183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Inline-block </a:t>
            </a:r>
            <a:r>
              <a:rPr lang="ko-KR" altLang="en-US" sz="3500" b="1"/>
              <a:t>태그 사용방법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819733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해당 태그 선택자 활용</a:t>
            </a:r>
            <a:r>
              <a:rPr lang="en-US" altLang="ko-KR" sz="1400"/>
              <a:t>, </a:t>
            </a:r>
            <a:r>
              <a:rPr lang="ko-KR" altLang="en-US" sz="1400"/>
              <a:t>선택 후 </a:t>
            </a:r>
            <a:r>
              <a:rPr lang="en-US" altLang="ko-KR" sz="1400" b="1"/>
              <a:t>display </a:t>
            </a:r>
            <a:r>
              <a:rPr lang="ko-KR" altLang="en-US" sz="1400" b="1"/>
              <a:t>속성 사용</a:t>
            </a:r>
            <a:r>
              <a:rPr lang="en-US" altLang="ko-KR" sz="1400" b="1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819733" y="3097208"/>
            <a:ext cx="722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</a:t>
            </a:r>
            <a:r>
              <a:rPr lang="ko-KR" altLang="en-US" sz="1400"/>
              <a:t>기타 </a:t>
            </a:r>
            <a:r>
              <a:rPr lang="en-US" altLang="ko-KR" sz="1400"/>
              <a:t>inline </a:t>
            </a:r>
            <a:r>
              <a:rPr lang="ko-KR" altLang="en-US" sz="1400"/>
              <a:t>태그와 달리 </a:t>
            </a:r>
            <a:r>
              <a:rPr lang="ko-KR" altLang="en-US" sz="1400" b="1"/>
              <a:t>너비</a:t>
            </a:r>
            <a:r>
              <a:rPr lang="en-US" altLang="ko-KR" sz="1400" b="1"/>
              <a:t>(width) </a:t>
            </a:r>
            <a:r>
              <a:rPr lang="ko-KR" altLang="en-US" sz="1400" b="1"/>
              <a:t>및 정렬태그 기능 적용가능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33" y="3653148"/>
            <a:ext cx="3966033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653148"/>
            <a:ext cx="293204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1" y="3653148"/>
            <a:ext cx="4469870" cy="1384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681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40950" y="1782360"/>
            <a:ext cx="11110101" cy="2927753"/>
            <a:chOff x="286843" y="1782360"/>
            <a:chExt cx="11110101" cy="292775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43" y="1782360"/>
              <a:ext cx="6164596" cy="2927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1439" y="1782360"/>
              <a:ext cx="4945505" cy="2911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744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웹 퍼블리셔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웹 기획 → 웹 디자인 </a:t>
            </a:r>
            <a:r>
              <a:rPr lang="ko-KR" altLang="en-US" sz="1400" smtClean="0"/>
              <a:t>→ 웹 퍼블리싱 → 프런트엔드 개발 → 백엔드 개발 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ko-KR" altLang="en-US" sz="1400" smtClean="0"/>
              <a:t>웹 사이트 제작 시</a:t>
            </a:r>
            <a:r>
              <a:rPr lang="en-US" altLang="ko-KR" sz="1400" smtClean="0"/>
              <a:t>, </a:t>
            </a:r>
            <a:r>
              <a:rPr lang="ko-KR" altLang="en-US" sz="1400" b="1" smtClean="0"/>
              <a:t>웹 디자인을 </a:t>
            </a:r>
            <a:r>
              <a:rPr lang="en-US" altLang="ko-KR" sz="1400" b="1" smtClean="0"/>
              <a:t>HTML, CSS, JS</a:t>
            </a:r>
            <a:r>
              <a:rPr lang="ko-KR" altLang="en-US" sz="1400" b="1" smtClean="0"/>
              <a:t>로 코딩하는 작업 </a:t>
            </a:r>
            <a:r>
              <a:rPr lang="en-US" altLang="ko-KR" sz="1400" b="1" smtClean="0"/>
              <a:t>= </a:t>
            </a:r>
            <a:r>
              <a:rPr lang="ko-KR" altLang="en-US" sz="1400" b="1" smtClean="0"/>
              <a:t>웹 퍼블리싱 </a:t>
            </a:r>
            <a:r>
              <a:rPr lang="en-US" altLang="ko-KR" sz="1400" b="1" smtClean="0"/>
              <a:t>by </a:t>
            </a:r>
            <a:r>
              <a:rPr lang="ko-KR" altLang="en-US" sz="1400" b="1" smtClean="0"/>
              <a:t>웹 퍼블리셔</a:t>
            </a:r>
            <a:endParaRPr lang="ko-KR" altLang="en-US" sz="1400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476489"/>
            <a:ext cx="47529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4927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시멘틱 태그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819733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HTML5</a:t>
            </a:r>
            <a:r>
              <a:rPr lang="ko-KR" altLang="en-US" sz="1400"/>
              <a:t>의 가장 큰 변화 </a:t>
            </a:r>
            <a:r>
              <a:rPr lang="en-US" altLang="ko-KR" sz="1400"/>
              <a:t>: </a:t>
            </a:r>
            <a:r>
              <a:rPr lang="ko-KR" altLang="en-US" sz="1400"/>
              <a:t>시멘틱 태그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819733" y="3097208"/>
            <a:ext cx="722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semantic : ‘</a:t>
            </a:r>
            <a:r>
              <a:rPr lang="ko-KR" altLang="en-US" sz="1400"/>
              <a:t>의미론적인</a:t>
            </a:r>
            <a:r>
              <a:rPr lang="en-US" altLang="ko-KR" sz="1400"/>
              <a:t>’</a:t>
            </a:r>
            <a:r>
              <a:rPr lang="ko-KR" altLang="en-US" sz="1400"/>
              <a:t>의 사전적인 단어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3524158"/>
            <a:ext cx="4476750" cy="316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8193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시멘틱 태그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grpSp>
        <p:nvGrpSpPr>
          <p:cNvPr id="3" name="그룹 2"/>
          <p:cNvGrpSpPr/>
          <p:nvPr/>
        </p:nvGrpSpPr>
        <p:grpSpPr>
          <a:xfrm>
            <a:off x="333713" y="2763877"/>
            <a:ext cx="11524575" cy="3998282"/>
            <a:chOff x="452583" y="2763877"/>
            <a:chExt cx="11524575" cy="399828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9133" y="2763877"/>
              <a:ext cx="7058025" cy="399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2848238"/>
              <a:ext cx="4054476" cy="3913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6527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CSS3_</a:t>
            </a:r>
            <a:r>
              <a:rPr lang="ko-KR" altLang="en-US" b="1"/>
              <a:t>선택자</a:t>
            </a:r>
          </a:p>
        </p:txBody>
      </p:sp>
    </p:spTree>
    <p:extLst>
      <p:ext uri="{BB962C8B-B14F-4D97-AF65-F5344CB8AC3E}">
        <p14:creationId xmlns:p14="http://schemas.microsoft.com/office/powerpoint/2010/main" val="23043298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5086350"/>
            <a:ext cx="772477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선택자 </a:t>
            </a:r>
            <a:r>
              <a:rPr lang="en-US" altLang="ko-KR" sz="3500" b="1"/>
              <a:t>/ </a:t>
            </a:r>
            <a:r>
              <a:rPr lang="ko-KR" altLang="en-US" sz="3500" b="1"/>
              <a:t>스타일 속성 </a:t>
            </a:r>
            <a:r>
              <a:rPr lang="en-US" altLang="ko-KR" sz="3500" b="1"/>
              <a:t>/ </a:t>
            </a:r>
            <a:r>
              <a:rPr lang="ko-KR" altLang="en-US" sz="3500" b="1"/>
              <a:t>스타일 값</a:t>
            </a:r>
            <a:endParaRPr lang="ko-KR" altLang="en-US" sz="2000"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20975"/>
            <a:ext cx="3724275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665133" y="2929467"/>
            <a:ext cx="3225800" cy="10726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8018389" y="3158000"/>
            <a:ext cx="259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“</a:t>
            </a:r>
            <a:r>
              <a:rPr lang="ko-KR" altLang="en-US" sz="1400" b="1">
                <a:solidFill>
                  <a:srgbClr val="FF0000"/>
                </a:solidFill>
              </a:rPr>
              <a:t>스타일시트</a:t>
            </a:r>
            <a:r>
              <a:rPr lang="en-US" altLang="ko-KR" sz="1400" b="1">
                <a:solidFill>
                  <a:srgbClr val="FF0000"/>
                </a:solidFill>
              </a:rPr>
              <a:t>”</a:t>
            </a:r>
            <a:r>
              <a:rPr lang="ko-KR" altLang="en-US" sz="1400" b="1">
                <a:solidFill>
                  <a:srgbClr val="FF0000"/>
                </a:solidFill>
              </a:rPr>
              <a:t> 라고 부릅니다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1101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CSS3 </a:t>
            </a:r>
            <a:r>
              <a:rPr lang="ko-KR" altLang="en-US" sz="3500" b="1"/>
              <a:t>선택자 종류 </a:t>
            </a:r>
            <a:r>
              <a:rPr lang="en-US" altLang="ko-KR" sz="3500" b="1"/>
              <a:t>(*14</a:t>
            </a:r>
            <a:r>
              <a:rPr lang="ko-KR" altLang="en-US" sz="3500" b="1"/>
              <a:t>개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868" y="2763876"/>
            <a:ext cx="3542111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662" y="2763876"/>
            <a:ext cx="4351405" cy="302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5156662" y="5788830"/>
            <a:ext cx="6349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* ” : “ </a:t>
            </a:r>
            <a:r>
              <a:rPr lang="ko-KR" altLang="en-US" sz="1400" b="1">
                <a:solidFill>
                  <a:srgbClr val="FF0000"/>
                </a:solidFill>
              </a:rPr>
              <a:t>기호를 사용하는 선택자 </a:t>
            </a:r>
            <a:r>
              <a:rPr lang="en-US" altLang="ko-KR" sz="1400" b="1">
                <a:solidFill>
                  <a:srgbClr val="FF0000"/>
                </a:solidFill>
              </a:rPr>
              <a:t>: </a:t>
            </a:r>
            <a:r>
              <a:rPr lang="ko-KR" altLang="en-US" sz="1400" b="1">
                <a:solidFill>
                  <a:srgbClr val="FF0000"/>
                </a:solidFill>
              </a:rPr>
              <a:t>가상클래스 선택자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5156662" y="6088747"/>
            <a:ext cx="6349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* ” :: “ </a:t>
            </a:r>
            <a:r>
              <a:rPr lang="ko-KR" altLang="en-US" sz="1400" b="1">
                <a:solidFill>
                  <a:srgbClr val="FF0000"/>
                </a:solidFill>
              </a:rPr>
              <a:t>기호를 사용하는 선택자 </a:t>
            </a:r>
            <a:r>
              <a:rPr lang="en-US" altLang="ko-KR" sz="1400" b="1">
                <a:solidFill>
                  <a:srgbClr val="FF0000"/>
                </a:solidFill>
              </a:rPr>
              <a:t>: </a:t>
            </a:r>
            <a:r>
              <a:rPr lang="ko-KR" altLang="en-US" sz="1400" b="1">
                <a:solidFill>
                  <a:srgbClr val="FF0000"/>
                </a:solidFill>
              </a:rPr>
              <a:t>가상요소 선택자</a:t>
            </a:r>
          </a:p>
        </p:txBody>
      </p:sp>
    </p:spTree>
    <p:extLst>
      <p:ext uri="{BB962C8B-B14F-4D97-AF65-F5344CB8AC3E}">
        <p14:creationId xmlns:p14="http://schemas.microsoft.com/office/powerpoint/2010/main" val="13648688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34046" y="2014401"/>
            <a:ext cx="772390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전체 선택자</a:t>
            </a:r>
            <a:r>
              <a:rPr lang="en-US" altLang="ko-KR" sz="3500" b="1"/>
              <a:t>, </a:t>
            </a:r>
            <a:r>
              <a:rPr lang="ko-KR" altLang="en-US" sz="3500" b="1"/>
              <a:t>태그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</a:p>
          <a:p>
            <a:pPr algn="ctr"/>
            <a:endParaRPr lang="ko-KR" altLang="en-US" sz="2000" b="1"/>
          </a:p>
        </p:txBody>
      </p:sp>
      <p:grpSp>
        <p:nvGrpSpPr>
          <p:cNvPr id="3" name="그룹 2"/>
          <p:cNvGrpSpPr/>
          <p:nvPr/>
        </p:nvGrpSpPr>
        <p:grpSpPr>
          <a:xfrm>
            <a:off x="295275" y="2953120"/>
            <a:ext cx="11601450" cy="3400056"/>
            <a:chOff x="295275" y="2953120"/>
            <a:chExt cx="11601450" cy="3400056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532"/>
            <a:stretch/>
          </p:blipFill>
          <p:spPr bwMode="auto">
            <a:xfrm>
              <a:off x="295275" y="2953120"/>
              <a:ext cx="6239404" cy="1314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75" y="4467226"/>
              <a:ext cx="11601450" cy="1885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3414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여러 개의 선택자 적용 시</a:t>
            </a:r>
            <a:r>
              <a:rPr lang="en-US" altLang="ko-KR" sz="3500" b="1"/>
              <a:t>!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921231" y="2732364"/>
            <a:ext cx="6349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여러 개의 선택자를 한 번에 선택해서 스타일 적용 시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쉼표 사용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3613150"/>
            <a:ext cx="366712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180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아이디 선택자 </a:t>
            </a:r>
            <a:r>
              <a:rPr lang="en-US" altLang="ko-KR" sz="3500" b="1"/>
              <a:t>&amp; </a:t>
            </a:r>
            <a:r>
              <a:rPr lang="ko-KR" altLang="en-US" sz="3500" b="1"/>
              <a:t>클래스 선택자</a:t>
            </a:r>
            <a:endParaRPr lang="ko-KR" altLang="en-US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819733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아이디 선택자의 속성값은 중복되면 안됩니다</a:t>
            </a:r>
            <a:r>
              <a:rPr lang="en-US" altLang="ko-KR" sz="1400"/>
              <a:t>. (*id</a:t>
            </a:r>
            <a:r>
              <a:rPr lang="ko-KR" altLang="en-US" sz="1400"/>
              <a:t>선택자 </a:t>
            </a:r>
            <a:r>
              <a:rPr lang="en-US" altLang="ko-KR" sz="1400"/>
              <a:t>= </a:t>
            </a:r>
            <a:r>
              <a:rPr lang="ko-KR" altLang="en-US" sz="1400"/>
              <a:t>하나의 태그</a:t>
            </a:r>
            <a:r>
              <a:rPr lang="en-US" altLang="ko-KR" sz="1400"/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819733" y="3097208"/>
            <a:ext cx="722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</a:t>
            </a:r>
            <a:r>
              <a:rPr lang="ko-KR" altLang="en-US" sz="1400"/>
              <a:t>클래스 선택자의 속성값은 중복 가능 </a:t>
            </a:r>
            <a:r>
              <a:rPr lang="en-US" altLang="ko-KR" sz="1400"/>
              <a:t>(*class</a:t>
            </a:r>
            <a:r>
              <a:rPr lang="ko-KR" altLang="en-US" sz="1400"/>
              <a:t>선택자 </a:t>
            </a:r>
            <a:r>
              <a:rPr lang="en-US" altLang="ko-KR" sz="1400"/>
              <a:t>= </a:t>
            </a:r>
            <a:r>
              <a:rPr lang="ko-KR" altLang="en-US" sz="1400"/>
              <a:t>특정한 클래스</a:t>
            </a:r>
            <a:r>
              <a:rPr lang="en-US" altLang="ko-KR" sz="1400"/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784" y="3713612"/>
            <a:ext cx="11256433" cy="2915682"/>
            <a:chOff x="241300" y="3764414"/>
            <a:chExt cx="11256433" cy="291568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00" y="3764414"/>
              <a:ext cx="2138167" cy="29156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012" y="3765152"/>
              <a:ext cx="2009084" cy="2914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96" y="3764414"/>
              <a:ext cx="7035637" cy="2418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2555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아이디 선택자 </a:t>
            </a:r>
            <a:r>
              <a:rPr lang="en-US" altLang="ko-KR" sz="3500" b="1"/>
              <a:t>&amp; </a:t>
            </a:r>
            <a:r>
              <a:rPr lang="ko-KR" altLang="en-US" sz="3500" b="1"/>
              <a:t>클래스 선택자</a:t>
            </a:r>
            <a:endParaRPr lang="ko-KR" altLang="en-US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819733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여러 개의 클랙스 선택자 사용 시</a:t>
            </a:r>
            <a:r>
              <a:rPr lang="en-US" altLang="ko-KR" sz="1400"/>
              <a:t>, </a:t>
            </a:r>
            <a:r>
              <a:rPr lang="ko-KR" altLang="en-US" sz="1400" b="1"/>
              <a:t>공백을 활용해서 스타일 적용 가능</a:t>
            </a:r>
            <a:r>
              <a:rPr lang="en-US" altLang="ko-KR" sz="1400" b="1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2B756-53FB-41A0-AB0B-35504FAA65DB}"/>
              </a:ext>
            </a:extLst>
          </p:cNvPr>
          <p:cNvSpPr txBox="1"/>
          <p:nvPr/>
        </p:nvSpPr>
        <p:spPr>
          <a:xfrm>
            <a:off x="2819733" y="3097208"/>
            <a:ext cx="722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</a:t>
            </a:r>
            <a:r>
              <a:rPr lang="ko-KR" altLang="en-US" sz="1400"/>
              <a:t>클래스 선택자의 중복 스타일 적용을 예방하기 위해 </a:t>
            </a:r>
            <a:r>
              <a:rPr lang="ko-KR" altLang="en-US" sz="1400" b="1"/>
              <a:t>태그 선택자와 같이 사용 추천</a:t>
            </a:r>
            <a:r>
              <a:rPr lang="en-US" altLang="ko-KR" sz="1400" b="1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98616" y="3510034"/>
            <a:ext cx="11594769" cy="3121963"/>
            <a:chOff x="186069" y="3510034"/>
            <a:chExt cx="11594769" cy="3121963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69" y="3606800"/>
              <a:ext cx="3597707" cy="3025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925" y="5334373"/>
              <a:ext cx="1726142" cy="1297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827" y="3510034"/>
              <a:ext cx="3357440" cy="312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9467" y="4724904"/>
              <a:ext cx="2501371" cy="1907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1408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기본 속성 선택자 </a:t>
            </a:r>
            <a:r>
              <a:rPr lang="en-US" altLang="ko-KR" sz="3500" b="1"/>
              <a:t>&amp; </a:t>
            </a:r>
            <a:r>
              <a:rPr lang="ko-KR" altLang="en-US" sz="3500" b="1"/>
              <a:t>문자열 속성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" y="5822950"/>
            <a:ext cx="5334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" y="3070434"/>
            <a:ext cx="5155141" cy="2600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2" b="42364"/>
          <a:stretch/>
        </p:blipFill>
        <p:spPr bwMode="auto">
          <a:xfrm>
            <a:off x="5554133" y="2954867"/>
            <a:ext cx="6209831" cy="179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65" y="4849018"/>
            <a:ext cx="4591051" cy="194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871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err="1"/>
              <a:t>프론트엔드</a:t>
            </a:r>
            <a:r>
              <a:rPr lang="ko-KR" altLang="en-US" sz="3500" b="1"/>
              <a:t> </a:t>
            </a:r>
            <a:r>
              <a:rPr lang="en-US" altLang="ko-KR" sz="3500" b="1"/>
              <a:t>VS </a:t>
            </a:r>
            <a:r>
              <a:rPr lang="ko-KR" altLang="en-US" sz="3500" b="1" err="1"/>
              <a:t>백엔드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008909" y="2765416"/>
            <a:ext cx="817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Front-End : </a:t>
            </a:r>
            <a:r>
              <a:rPr lang="ko-KR" altLang="en-US" sz="1400" b="1"/>
              <a:t>사용자가 접하는 </a:t>
            </a:r>
            <a:r>
              <a:rPr lang="en-US" altLang="ko-KR" sz="1400" b="1"/>
              <a:t>Web</a:t>
            </a:r>
            <a:r>
              <a:rPr lang="ko-KR" altLang="en-US" sz="1400" b="1"/>
              <a:t>의 인터페이스</a:t>
            </a:r>
            <a:r>
              <a:rPr lang="en-US" altLang="ko-KR" sz="1400" b="1"/>
              <a:t>(*UI)</a:t>
            </a:r>
            <a:r>
              <a:rPr lang="ko-KR" altLang="en-US" sz="1400" b="1"/>
              <a:t>를 통해 상호작용하는 모든 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DFD34-00BB-4482-9BEB-E5B756D8E25F}"/>
              </a:ext>
            </a:extLst>
          </p:cNvPr>
          <p:cNvSpPr txBox="1"/>
          <p:nvPr/>
        </p:nvSpPr>
        <p:spPr>
          <a:xfrm>
            <a:off x="2008909" y="3073193"/>
            <a:ext cx="914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Back-End</a:t>
            </a:r>
            <a:r>
              <a:rPr lang="ko-KR" altLang="en-US" sz="1400"/>
              <a:t> </a:t>
            </a:r>
            <a:r>
              <a:rPr lang="en-US" altLang="ko-KR" sz="1400"/>
              <a:t>: </a:t>
            </a:r>
            <a:r>
              <a:rPr lang="en-US" altLang="ko-KR" sz="1400" b="1"/>
              <a:t>‘</a:t>
            </a:r>
            <a:r>
              <a:rPr lang="ko-KR" altLang="en-US" sz="1400" b="1"/>
              <a:t>웹 서버</a:t>
            </a:r>
            <a:r>
              <a:rPr lang="en-US" altLang="ko-KR" sz="1400" b="1"/>
              <a:t>‘ </a:t>
            </a:r>
            <a:r>
              <a:rPr lang="ko-KR" altLang="en-US" sz="1400" b="1"/>
              <a:t>와 데이터베이스</a:t>
            </a:r>
            <a:r>
              <a:rPr lang="en-US" altLang="ko-KR" sz="1400" b="1"/>
              <a:t>(*DB)</a:t>
            </a:r>
            <a:r>
              <a:rPr lang="ko-KR" altLang="en-US" sz="1400" b="1"/>
              <a:t>를 관리해주는 것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FBA071F-2DA7-4682-BBCB-38394FE67EB0}"/>
              </a:ext>
            </a:extLst>
          </p:cNvPr>
          <p:cNvGrpSpPr/>
          <p:nvPr/>
        </p:nvGrpSpPr>
        <p:grpSpPr>
          <a:xfrm>
            <a:off x="3709555" y="3331886"/>
            <a:ext cx="8482445" cy="2903297"/>
            <a:chOff x="1540743" y="3331886"/>
            <a:chExt cx="8482445" cy="290329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906FD1B-4D0D-4626-B425-6FD923110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11"/>
            <a:stretch/>
          </p:blipFill>
          <p:spPr>
            <a:xfrm>
              <a:off x="1540743" y="3368830"/>
              <a:ext cx="4399973" cy="26781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2D1059-3BD3-4BC6-9BD5-F8892A6ED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705"/>
            <a:stretch/>
          </p:blipFill>
          <p:spPr>
            <a:xfrm>
              <a:off x="5623215" y="3331886"/>
              <a:ext cx="4399973" cy="2903297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F24F522-4CD4-4ACB-9D1F-E6C2163523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1"/>
          <a:stretch/>
        </p:blipFill>
        <p:spPr>
          <a:xfrm>
            <a:off x="303145" y="3592891"/>
            <a:ext cx="3631547" cy="23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700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후손 선택자 </a:t>
            </a:r>
            <a:r>
              <a:rPr lang="en-US" altLang="ko-KR" sz="3500" b="1"/>
              <a:t>&amp; </a:t>
            </a:r>
            <a:r>
              <a:rPr lang="ko-KR" altLang="en-US" sz="3500" b="1"/>
              <a:t>자손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3" y="3355170"/>
            <a:ext cx="7136342" cy="298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29" y="3208184"/>
            <a:ext cx="3734330" cy="312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067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후손 선택자 </a:t>
            </a:r>
            <a:r>
              <a:rPr lang="en-US" altLang="ko-KR" sz="3500" b="1"/>
              <a:t>&amp; </a:t>
            </a:r>
            <a:r>
              <a:rPr lang="ko-KR" altLang="en-US" sz="3500" b="1"/>
              <a:t>자손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grpSp>
        <p:nvGrpSpPr>
          <p:cNvPr id="3" name="그룹 2"/>
          <p:cNvGrpSpPr/>
          <p:nvPr/>
        </p:nvGrpSpPr>
        <p:grpSpPr>
          <a:xfrm>
            <a:off x="385387" y="2768600"/>
            <a:ext cx="11421226" cy="3788305"/>
            <a:chOff x="211138" y="2760133"/>
            <a:chExt cx="11421226" cy="3788305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38" y="2760133"/>
              <a:ext cx="4493913" cy="3788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749" y="2760133"/>
              <a:ext cx="6759615" cy="3657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90828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후손 선택자 </a:t>
            </a:r>
            <a:r>
              <a:rPr lang="en-US" altLang="ko-KR" sz="3500" b="1"/>
              <a:t>&amp; </a:t>
            </a:r>
            <a:r>
              <a:rPr lang="ko-KR" altLang="en-US" sz="3500" b="1"/>
              <a:t>자손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grpSp>
        <p:nvGrpSpPr>
          <p:cNvPr id="7" name="그룹 6"/>
          <p:cNvGrpSpPr/>
          <p:nvPr/>
        </p:nvGrpSpPr>
        <p:grpSpPr>
          <a:xfrm>
            <a:off x="2064809" y="2891896"/>
            <a:ext cx="8062383" cy="3343275"/>
            <a:chOff x="562505" y="2891896"/>
            <a:chExt cx="8062383" cy="3343275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505" y="2891896"/>
              <a:ext cx="2600325" cy="3343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3" y="3111500"/>
              <a:ext cx="5057775" cy="1295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84611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동위선택자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8" b="33601"/>
          <a:stretch/>
        </p:blipFill>
        <p:spPr bwMode="auto">
          <a:xfrm>
            <a:off x="2846796" y="2662277"/>
            <a:ext cx="6498409" cy="69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816289" y="3361267"/>
            <a:ext cx="8559423" cy="3379826"/>
            <a:chOff x="158100" y="3361267"/>
            <a:chExt cx="8559423" cy="3379826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00" y="3928590"/>
              <a:ext cx="5377392" cy="2501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4280" y="3361267"/>
              <a:ext cx="2963243" cy="3379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7885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반응선택자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10"/>
          <a:stretch/>
        </p:blipFill>
        <p:spPr bwMode="auto">
          <a:xfrm>
            <a:off x="2539101" y="2670744"/>
            <a:ext cx="7113797" cy="741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313546" y="3653003"/>
            <a:ext cx="9564909" cy="2954985"/>
            <a:chOff x="351146" y="3653003"/>
            <a:chExt cx="9564909" cy="2954985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146" y="3653003"/>
              <a:ext cx="4110950" cy="2954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280" y="5712638"/>
              <a:ext cx="4676775" cy="895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6575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상태선택자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2" b="57859"/>
          <a:stretch/>
        </p:blipFill>
        <p:spPr bwMode="auto">
          <a:xfrm>
            <a:off x="3289346" y="2700862"/>
            <a:ext cx="5613309" cy="109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445544" y="4005262"/>
            <a:ext cx="7300913" cy="2800350"/>
            <a:chOff x="115888" y="4005262"/>
            <a:chExt cx="7300913" cy="2800350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88" y="4082785"/>
              <a:ext cx="4264359" cy="2645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3601" y="4005262"/>
              <a:ext cx="2743200" cy="280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4925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속성</a:t>
            </a:r>
            <a:r>
              <a:rPr lang="en-US" altLang="ko-KR" sz="3500" b="1"/>
              <a:t>.</a:t>
            </a:r>
            <a:r>
              <a:rPr lang="ko-KR" altLang="en-US" sz="3500" b="1"/>
              <a:t>상태선택자 </a:t>
            </a:r>
            <a:r>
              <a:rPr lang="en-US" altLang="ko-KR" sz="3500" b="1"/>
              <a:t>&amp; </a:t>
            </a:r>
            <a:r>
              <a:rPr lang="ko-KR" altLang="en-US" sz="3500" b="1"/>
              <a:t>동위선택자 응용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667" y="2743200"/>
            <a:ext cx="8861426" cy="313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4" y="2707727"/>
            <a:ext cx="2761499" cy="3996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9895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일반 구조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78" y="2645343"/>
            <a:ext cx="4105244" cy="59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15900" y="3240655"/>
            <a:ext cx="11160200" cy="3455458"/>
            <a:chOff x="147034" y="3240655"/>
            <a:chExt cx="11160200" cy="3455458"/>
          </a:xfrm>
        </p:grpSpPr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432" y="3240655"/>
              <a:ext cx="2909859" cy="3455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34" y="3240655"/>
              <a:ext cx="2100582" cy="3455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757" b="17121"/>
            <a:stretch/>
          </p:blipFill>
          <p:spPr bwMode="auto">
            <a:xfrm>
              <a:off x="5291609" y="3242733"/>
              <a:ext cx="6015625" cy="1151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2877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일반 구조 선택자</a:t>
            </a:r>
            <a:r>
              <a:rPr lang="en-US" altLang="ko-KR" sz="3500" b="1"/>
              <a:t>(*</a:t>
            </a:r>
            <a:r>
              <a:rPr lang="ko-KR" altLang="en-US" sz="3500" b="1"/>
              <a:t>유의사항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grpSp>
        <p:nvGrpSpPr>
          <p:cNvPr id="7" name="그룹 6"/>
          <p:cNvGrpSpPr/>
          <p:nvPr/>
        </p:nvGrpSpPr>
        <p:grpSpPr>
          <a:xfrm>
            <a:off x="2482340" y="2696143"/>
            <a:ext cx="7227321" cy="4105275"/>
            <a:chOff x="315913" y="2696143"/>
            <a:chExt cx="7227321" cy="4105275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13" y="2696143"/>
              <a:ext cx="4448175" cy="410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649" y="2696143"/>
              <a:ext cx="2469585" cy="2799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31049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형태 구조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grpSp>
        <p:nvGrpSpPr>
          <p:cNvPr id="7" name="그룹 6"/>
          <p:cNvGrpSpPr/>
          <p:nvPr/>
        </p:nvGrpSpPr>
        <p:grpSpPr>
          <a:xfrm>
            <a:off x="662781" y="2728334"/>
            <a:ext cx="10866439" cy="3933825"/>
            <a:chOff x="268816" y="2728334"/>
            <a:chExt cx="10866439" cy="3933825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16" y="2772343"/>
              <a:ext cx="2258389" cy="38458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205" y="4375223"/>
              <a:ext cx="2764462" cy="2149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874" y="2728334"/>
              <a:ext cx="2762250" cy="393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067" y="4352473"/>
              <a:ext cx="3405188" cy="2172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257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UX &amp; UI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973975" y="2765416"/>
            <a:ext cx="10244051" cy="615554"/>
            <a:chOff x="2008908" y="2765416"/>
            <a:chExt cx="1024405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2008908" y="2765416"/>
              <a:ext cx="102440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UX : User Experience = </a:t>
              </a:r>
              <a:r>
                <a:rPr lang="ko-KR" altLang="en-US" sz="1400" smtClean="0"/>
                <a:t>사용자가 시스템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제품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서비스를 직</a:t>
              </a:r>
              <a:r>
                <a:rPr lang="en-US" altLang="ko-KR" sz="1400" smtClean="0"/>
                <a:t>.</a:t>
              </a:r>
              <a:r>
                <a:rPr lang="ko-KR" altLang="en-US" sz="1400" smtClean="0"/>
                <a:t>간접적으로 </a:t>
              </a:r>
              <a:r>
                <a:rPr lang="ko-KR" altLang="en-US" sz="1400" b="1" smtClean="0"/>
                <a:t>이용하며 느끼고 생각하게 되는 총체적인 경험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CDFD34-00BB-4482-9BEB-E5B756D8E25F}"/>
                </a:ext>
              </a:extLst>
            </p:cNvPr>
            <p:cNvSpPr txBox="1"/>
            <p:nvPr/>
          </p:nvSpPr>
          <p:spPr>
            <a:xfrm>
              <a:off x="2008909" y="3073193"/>
              <a:ext cx="9148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 smtClean="0"/>
                <a:t>UI : User Interface = </a:t>
              </a:r>
              <a:r>
                <a:rPr lang="ko-KR" altLang="en-US" sz="1400" smtClean="0"/>
                <a:t>시스템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기계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컴퓨터 프로그램 등 사이에서 </a:t>
              </a:r>
              <a:r>
                <a:rPr lang="ko-KR" altLang="en-US" sz="1400" b="1" smtClean="0"/>
                <a:t>의사소통할 수 있도록 만들어진 매개체</a:t>
              </a:r>
              <a:endParaRPr lang="ko-KR" altLang="en-US" sz="1400" b="1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680494" y="3600450"/>
            <a:ext cx="6831012" cy="2871787"/>
            <a:chOff x="585789" y="3600450"/>
            <a:chExt cx="6831012" cy="287178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448"/>
            <a:stretch/>
          </p:blipFill>
          <p:spPr bwMode="auto">
            <a:xfrm>
              <a:off x="585789" y="3600450"/>
              <a:ext cx="4288020" cy="2781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470" y="3705224"/>
              <a:ext cx="1750331" cy="2767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8854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시작 문자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36" b="32669"/>
          <a:stretch/>
        </p:blipFill>
        <p:spPr bwMode="auto">
          <a:xfrm>
            <a:off x="2373127" y="2645343"/>
            <a:ext cx="7445745" cy="651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93629" y="3437363"/>
            <a:ext cx="11004742" cy="3239485"/>
            <a:chOff x="302492" y="3437363"/>
            <a:chExt cx="11004742" cy="3239485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92" y="3437363"/>
              <a:ext cx="7264400" cy="3143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9141" y="3437363"/>
              <a:ext cx="3358093" cy="3239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3208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전후 문자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71" b="18115"/>
          <a:stretch/>
        </p:blipFill>
        <p:spPr bwMode="auto">
          <a:xfrm>
            <a:off x="2506596" y="2700375"/>
            <a:ext cx="5688606" cy="54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3" y="5138367"/>
            <a:ext cx="8424332" cy="155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383" y="3928732"/>
            <a:ext cx="2923646" cy="276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3" y="3296055"/>
            <a:ext cx="4767117" cy="174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8256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jQuery Mobile(*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70D55-09F0-4CF8-AC4F-28FFF0206E53}"/>
              </a:ext>
            </a:extLst>
          </p:cNvPr>
          <p:cNvSpPr txBox="1"/>
          <p:nvPr/>
        </p:nvSpPr>
        <p:spPr>
          <a:xfrm>
            <a:off x="2819733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속성 앞에 문자열 </a:t>
            </a:r>
            <a:r>
              <a:rPr lang="en-US" altLang="ko-KR" sz="1400"/>
              <a:t>data- </a:t>
            </a:r>
            <a:r>
              <a:rPr lang="ko-KR" altLang="en-US" sz="1400"/>
              <a:t>를 붙이면 사용자 지정 속성으로 인정해줍니다</a:t>
            </a:r>
            <a:r>
              <a:rPr lang="en-US" altLang="ko-KR" sz="1400"/>
              <a:t>.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73282" y="3367883"/>
            <a:ext cx="9445436" cy="3104967"/>
            <a:chOff x="155764" y="3367883"/>
            <a:chExt cx="9445436" cy="3104967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64" y="3386028"/>
              <a:ext cx="3778928" cy="3052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295" y="3367883"/>
              <a:ext cx="5443905" cy="31049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9794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반응 문자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45" b="10313"/>
          <a:stretch/>
        </p:blipFill>
        <p:spPr bwMode="auto">
          <a:xfrm>
            <a:off x="1744595" y="2800350"/>
            <a:ext cx="870281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80942" y="3557588"/>
            <a:ext cx="10830117" cy="3038475"/>
            <a:chOff x="219942" y="3576638"/>
            <a:chExt cx="10830117" cy="30384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42" y="3576638"/>
              <a:ext cx="3752850" cy="3038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309" y="3757613"/>
              <a:ext cx="6762750" cy="2857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363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링크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10" b="45265"/>
          <a:stretch/>
        </p:blipFill>
        <p:spPr bwMode="auto">
          <a:xfrm>
            <a:off x="2662861" y="2664392"/>
            <a:ext cx="6866279" cy="63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3" y="3325652"/>
            <a:ext cx="4271596" cy="337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4" y="3985301"/>
            <a:ext cx="6858867" cy="235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805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부정 선택자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2000" b="1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43"/>
          <a:stretch/>
        </p:blipFill>
        <p:spPr bwMode="auto">
          <a:xfrm>
            <a:off x="2627163" y="2800349"/>
            <a:ext cx="6937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3" y="3743325"/>
            <a:ext cx="30194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5671550"/>
            <a:ext cx="8240184" cy="45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1157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내부 </a:t>
            </a:r>
            <a:r>
              <a:rPr lang="en-US" altLang="ko-KR" sz="3500" b="1"/>
              <a:t>VS </a:t>
            </a:r>
            <a:r>
              <a:rPr lang="ko-KR" altLang="en-US" sz="3500" b="1"/>
              <a:t>외부 스타일 시트</a:t>
            </a:r>
            <a:endParaRPr lang="ko-KR" altLang="en-US" sz="2000" b="1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926402-73EA-4A39-B8C9-D29A6864B163}"/>
              </a:ext>
            </a:extLst>
          </p:cNvPr>
          <p:cNvGrpSpPr/>
          <p:nvPr/>
        </p:nvGrpSpPr>
        <p:grpSpPr>
          <a:xfrm>
            <a:off x="2161442" y="2765416"/>
            <a:ext cx="7869116" cy="615554"/>
            <a:chOff x="2497015" y="2765416"/>
            <a:chExt cx="7869116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03909A-A74D-4F9F-9EEE-F66F802C18B7}"/>
                </a:ext>
              </a:extLst>
            </p:cNvPr>
            <p:cNvSpPr txBox="1"/>
            <p:nvPr/>
          </p:nvSpPr>
          <p:spPr>
            <a:xfrm>
              <a:off x="3282306" y="2765416"/>
              <a:ext cx="6298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웹 문서 안에서 사용하는 </a:t>
              </a:r>
              <a:r>
                <a:rPr lang="en-US" altLang="ko-KR" sz="1400"/>
                <a:t>CSS </a:t>
              </a:r>
              <a:r>
                <a:rPr lang="ko-KR" altLang="en-US" sz="1400"/>
                <a:t>스타일 </a:t>
              </a:r>
              <a:r>
                <a:rPr lang="en-US" altLang="ko-KR" sz="1400"/>
                <a:t>=&gt; </a:t>
              </a:r>
              <a:r>
                <a:rPr lang="ko-KR" altLang="en-US" sz="1400"/>
                <a:t>내부스타일 시트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6E75AB-5043-4959-9AAC-E0511B348307}"/>
                </a:ext>
              </a:extLst>
            </p:cNvPr>
            <p:cNvSpPr txBox="1"/>
            <p:nvPr/>
          </p:nvSpPr>
          <p:spPr>
            <a:xfrm>
              <a:off x="2497015" y="3073193"/>
              <a:ext cx="7869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별도의 파일로 저장해놓고 필요할 때마다 가져와 사용하는 </a:t>
              </a:r>
              <a:r>
                <a:rPr lang="en-US" altLang="ko-KR" sz="1400"/>
                <a:t>CSS </a:t>
              </a:r>
              <a:r>
                <a:rPr lang="ko-KR" altLang="en-US" sz="1400"/>
                <a:t>스타일 </a:t>
              </a:r>
              <a:r>
                <a:rPr lang="en-US" altLang="ko-KR" sz="1400"/>
                <a:t>=&gt; </a:t>
              </a:r>
              <a:r>
                <a:rPr lang="ko-KR" altLang="en-US" sz="1400"/>
                <a:t>외부스타일 시트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12F140-9618-4298-B29F-5867A60385F0}"/>
              </a:ext>
            </a:extLst>
          </p:cNvPr>
          <p:cNvGrpSpPr/>
          <p:nvPr/>
        </p:nvGrpSpPr>
        <p:grpSpPr>
          <a:xfrm>
            <a:off x="1334600" y="3501043"/>
            <a:ext cx="9522801" cy="3067050"/>
            <a:chOff x="1072662" y="3501043"/>
            <a:chExt cx="9522801" cy="306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FD82227-26E3-454E-B93C-6E541CD2A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662" y="3501043"/>
              <a:ext cx="4191000" cy="30670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B8693F7-8AC2-4676-B37A-585A7448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3413" y="3501043"/>
              <a:ext cx="4972050" cy="1914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64711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인라인 스타일시트</a:t>
            </a:r>
            <a:endParaRPr lang="ko-KR" altLang="en-US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3909A-A74D-4F9F-9EEE-F66F802C18B7}"/>
              </a:ext>
            </a:extLst>
          </p:cNvPr>
          <p:cNvSpPr txBox="1"/>
          <p:nvPr/>
        </p:nvSpPr>
        <p:spPr>
          <a:xfrm>
            <a:off x="2946733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스타일시트를 사용하지 않고 스타일을 적용할 대상에 직접 표시하는 방법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090DC-18E6-4EAF-AEC6-5261607BE00E}"/>
              </a:ext>
            </a:extLst>
          </p:cNvPr>
          <p:cNvSpPr txBox="1"/>
          <p:nvPr/>
        </p:nvSpPr>
        <p:spPr>
          <a:xfrm>
            <a:off x="2161442" y="3073193"/>
            <a:ext cx="7869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해당 태그에 </a:t>
            </a:r>
            <a:r>
              <a:rPr lang="en-US" altLang="ko-KR" sz="1400"/>
              <a:t>style=“</a:t>
            </a:r>
            <a:r>
              <a:rPr lang="ko-KR" altLang="en-US" sz="1400"/>
              <a:t>속성 </a:t>
            </a:r>
            <a:r>
              <a:rPr lang="en-US" altLang="ko-KR" sz="1400"/>
              <a:t>: </a:t>
            </a:r>
            <a:r>
              <a:rPr lang="ko-KR" altLang="en-US" sz="1400"/>
              <a:t>속성 값</a:t>
            </a:r>
            <a:r>
              <a:rPr lang="en-US" altLang="ko-KR" sz="1400"/>
              <a:t>” </a:t>
            </a:r>
            <a:r>
              <a:rPr lang="ko-KR" altLang="en-US" sz="1400"/>
              <a:t>형태 </a:t>
            </a:r>
            <a:r>
              <a:rPr lang="en-US" altLang="ko-KR" sz="1400"/>
              <a:t>or </a:t>
            </a:r>
            <a:r>
              <a:rPr lang="ko-KR" altLang="en-US" sz="1400"/>
              <a:t>직접 속성 적용으로 스타일 적용 가능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F7C037-D93B-4F95-8710-140553CBEF32}"/>
              </a:ext>
            </a:extLst>
          </p:cNvPr>
          <p:cNvGrpSpPr/>
          <p:nvPr/>
        </p:nvGrpSpPr>
        <p:grpSpPr>
          <a:xfrm>
            <a:off x="1273236" y="3477031"/>
            <a:ext cx="9645528" cy="3257550"/>
            <a:chOff x="552084" y="3477031"/>
            <a:chExt cx="9645528" cy="325755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1815E79-8314-44D3-81BA-94A8C7448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084" y="3477031"/>
              <a:ext cx="4581525" cy="32575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F56786-58E4-4644-8DD4-29808DCB5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712" y="4021653"/>
              <a:ext cx="4914900" cy="2495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438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CSS3 </a:t>
            </a:r>
            <a:r>
              <a:rPr lang="ko-KR" altLang="en-US" sz="3500" b="1"/>
              <a:t>스타일 우선순위</a:t>
            </a:r>
            <a:endParaRPr lang="ko-KR" altLang="en-US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3909A-A74D-4F9F-9EEE-F66F802C18B7}"/>
              </a:ext>
            </a:extLst>
          </p:cNvPr>
          <p:cNvSpPr txBox="1"/>
          <p:nvPr/>
        </p:nvSpPr>
        <p:spPr>
          <a:xfrm>
            <a:off x="2946733" y="2765416"/>
            <a:ext cx="629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스타일시트를 사용하지 않고 스타일을 적용할 대상에 직접 표시하는 방법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090DC-18E6-4EAF-AEC6-5261607BE00E}"/>
              </a:ext>
            </a:extLst>
          </p:cNvPr>
          <p:cNvSpPr txBox="1"/>
          <p:nvPr/>
        </p:nvSpPr>
        <p:spPr>
          <a:xfrm>
            <a:off x="2161442" y="3073193"/>
            <a:ext cx="7869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해당 태그에 </a:t>
            </a:r>
            <a:r>
              <a:rPr lang="en-US" altLang="ko-KR" sz="1400"/>
              <a:t>style=“</a:t>
            </a:r>
            <a:r>
              <a:rPr lang="ko-KR" altLang="en-US" sz="1400"/>
              <a:t>속성 </a:t>
            </a:r>
            <a:r>
              <a:rPr lang="en-US" altLang="ko-KR" sz="1400"/>
              <a:t>: </a:t>
            </a:r>
            <a:r>
              <a:rPr lang="ko-KR" altLang="en-US" sz="1400"/>
              <a:t>속성 값</a:t>
            </a:r>
            <a:r>
              <a:rPr lang="en-US" altLang="ko-KR" sz="1400"/>
              <a:t>” </a:t>
            </a:r>
            <a:r>
              <a:rPr lang="ko-KR" altLang="en-US" sz="1400"/>
              <a:t>형태 </a:t>
            </a:r>
            <a:r>
              <a:rPr lang="en-US" altLang="ko-KR" sz="1400"/>
              <a:t>or </a:t>
            </a:r>
            <a:r>
              <a:rPr lang="ko-KR" altLang="en-US" sz="1400"/>
              <a:t>직접 속성 적용으로 스타일 적용 가능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16E482-30D2-4F97-82E2-91AB3C1ACF29}"/>
              </a:ext>
            </a:extLst>
          </p:cNvPr>
          <p:cNvGrpSpPr/>
          <p:nvPr/>
        </p:nvGrpSpPr>
        <p:grpSpPr>
          <a:xfrm>
            <a:off x="902200" y="3429000"/>
            <a:ext cx="10387600" cy="3352800"/>
            <a:chOff x="452583" y="3429000"/>
            <a:chExt cx="10387600" cy="33528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5CC3B-4B67-4220-B095-F644596D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501043"/>
              <a:ext cx="4667250" cy="1943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4C762A2-93B1-44A2-9AC6-7F006B64A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649" y="5522900"/>
              <a:ext cx="3011586" cy="11275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E13EDC-FCAE-45F0-B0E4-BB8E32F93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5220" y="3429000"/>
              <a:ext cx="4524375" cy="33528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D7BC5E3-1238-4B27-A4D6-964207FE4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0558" y="6048375"/>
              <a:ext cx="809625" cy="733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9234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/>
                <a:t>웹 퍼블리셔 </a:t>
              </a:r>
              <a:r>
                <a:rPr lang="en-US" altLang="ko-KR" b="1" smtClean="0"/>
                <a:t>&amp; </a:t>
              </a:r>
              <a:r>
                <a:rPr lang="ko-KR" altLang="en-US" b="1" smtClean="0"/>
                <a:t>리액트</a:t>
              </a:r>
              <a:r>
                <a:rPr lang="en-US" altLang="ko-KR" b="1" smtClean="0"/>
                <a:t>(React) </a:t>
              </a:r>
              <a:r>
                <a:rPr lang="ko-KR" altLang="en-US" b="1" smtClean="0"/>
                <a:t>활용 프론트엔드 웹 </a:t>
              </a:r>
              <a:r>
                <a:rPr lang="en-US" altLang="ko-KR" b="1" smtClean="0"/>
                <a:t>SW </a:t>
              </a:r>
              <a:r>
                <a:rPr lang="ko-KR" altLang="en-US" b="1" smtClean="0"/>
                <a:t>개발자</a:t>
              </a:r>
              <a:endParaRPr lang="ko-KR" altLang="en-US" b="1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884767" y="2014401"/>
            <a:ext cx="104224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상속개념 </a:t>
            </a:r>
            <a:r>
              <a:rPr lang="en-US" altLang="ko-KR" sz="3500" b="1"/>
              <a:t>&amp; </a:t>
            </a:r>
            <a:r>
              <a:rPr lang="ko-KR" altLang="en-US" sz="3500" b="1"/>
              <a:t>우선순위</a:t>
            </a:r>
            <a:endParaRPr lang="ko-KR" altLang="en-US" sz="2000" b="1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49ED05-7BCC-4790-A551-ECCD04AAF2C7}"/>
              </a:ext>
            </a:extLst>
          </p:cNvPr>
          <p:cNvGrpSpPr/>
          <p:nvPr/>
        </p:nvGrpSpPr>
        <p:grpSpPr>
          <a:xfrm>
            <a:off x="1740066" y="2765416"/>
            <a:ext cx="8711868" cy="852012"/>
            <a:chOff x="2946732" y="2765416"/>
            <a:chExt cx="8711868" cy="8520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03909A-A74D-4F9F-9EEE-F66F802C18B7}"/>
                </a:ext>
              </a:extLst>
            </p:cNvPr>
            <p:cNvSpPr txBox="1"/>
            <p:nvPr/>
          </p:nvSpPr>
          <p:spPr>
            <a:xfrm>
              <a:off x="2946733" y="2765416"/>
              <a:ext cx="6298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F0000"/>
                  </a:solidFill>
                </a:rPr>
                <a:t>상속이란</a:t>
              </a:r>
              <a:r>
                <a:rPr lang="ko-KR" altLang="en-US" sz="1400"/>
                <a:t> </a:t>
              </a:r>
              <a:r>
                <a:rPr lang="en-US" altLang="ko-KR" sz="1400"/>
                <a:t>: </a:t>
              </a:r>
              <a:r>
                <a:rPr lang="ko-KR" altLang="en-US" sz="1400"/>
                <a:t>부모</a:t>
              </a:r>
              <a:r>
                <a:rPr lang="en-US" altLang="ko-KR" sz="1400"/>
                <a:t>(</a:t>
              </a:r>
              <a:r>
                <a:rPr lang="ko-KR" altLang="en-US" sz="1400"/>
                <a:t>상위</a:t>
              </a:r>
              <a:r>
                <a:rPr lang="en-US" altLang="ko-KR" sz="1400"/>
                <a:t>)</a:t>
              </a:r>
              <a:r>
                <a:rPr lang="ko-KR" altLang="en-US" sz="1400"/>
                <a:t>요소에 적용된 값을 자식</a:t>
              </a:r>
              <a:r>
                <a:rPr lang="en-US" altLang="ko-KR" sz="1400"/>
                <a:t>(</a:t>
              </a:r>
              <a:r>
                <a:rPr lang="ko-KR" altLang="en-US" sz="1400"/>
                <a:t>하위</a:t>
              </a:r>
              <a:r>
                <a:rPr lang="en-US" altLang="ko-KR" sz="1400"/>
                <a:t>)</a:t>
              </a:r>
              <a:r>
                <a:rPr lang="ko-KR" altLang="en-US" sz="1400"/>
                <a:t>요소가 물려받는 것 의미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125FD-09CF-4974-BB3C-E8699C0C7B4B}"/>
                </a:ext>
              </a:extLst>
            </p:cNvPr>
            <p:cNvSpPr txBox="1"/>
            <p:nvPr/>
          </p:nvSpPr>
          <p:spPr>
            <a:xfrm>
              <a:off x="2946732" y="3094208"/>
              <a:ext cx="87118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F0000"/>
                  </a:solidFill>
                </a:rPr>
                <a:t>결론 </a:t>
              </a:r>
              <a:r>
                <a:rPr lang="en-US" altLang="ko-KR" sz="1400" b="1">
                  <a:solidFill>
                    <a:srgbClr val="FF0000"/>
                  </a:solidFill>
                </a:rPr>
                <a:t>: </a:t>
              </a:r>
              <a:r>
                <a:rPr lang="ko-KR" altLang="en-US" sz="1400"/>
                <a:t>아무리 </a:t>
              </a:r>
              <a:r>
                <a:rPr lang="en-US" altLang="ko-KR" sz="1400"/>
                <a:t>ID</a:t>
              </a:r>
              <a:r>
                <a:rPr lang="ko-KR" altLang="en-US" sz="1400"/>
                <a:t>선택자가 </a:t>
              </a:r>
              <a:r>
                <a:rPr lang="en-US" altLang="ko-KR" sz="1400"/>
                <a:t>Class </a:t>
              </a:r>
              <a:r>
                <a:rPr lang="ko-KR" altLang="en-US" sz="1400"/>
                <a:t>선택자보다 스타일 적용에 우선순위를 가지고 있더라도 상속보다는 직접 스타일 적용이 우선입니다</a:t>
              </a:r>
              <a:r>
                <a:rPr lang="en-US" altLang="ko-KR" sz="1400"/>
                <a:t>. </a:t>
              </a:r>
              <a:r>
                <a:rPr lang="en-US" altLang="ko-KR" sz="1400" b="1">
                  <a:solidFill>
                    <a:srgbClr val="FF0000"/>
                  </a:solidFill>
                </a:rPr>
                <a:t>(ex. ID</a:t>
              </a:r>
              <a:r>
                <a:rPr lang="ko-KR" altLang="en-US" sz="1400" b="1">
                  <a:solidFill>
                    <a:srgbClr val="FF0000"/>
                  </a:solidFill>
                </a:rPr>
                <a:t>선택자 상속 </a:t>
              </a:r>
              <a:r>
                <a:rPr lang="en-US" altLang="ko-KR" sz="1400" b="1">
                  <a:solidFill>
                    <a:srgbClr val="FF0000"/>
                  </a:solidFill>
                </a:rPr>
                <a:t>&lt; Class</a:t>
              </a:r>
              <a:r>
                <a:rPr lang="ko-KR" altLang="en-US" sz="1400" b="1">
                  <a:solidFill>
                    <a:srgbClr val="FF0000"/>
                  </a:solidFill>
                </a:rPr>
                <a:t>선택자 직접적용 </a:t>
              </a:r>
              <a:r>
                <a:rPr lang="en-US" altLang="ko-KR" sz="1400" b="1">
                  <a:solidFill>
                    <a:srgbClr val="FF0000"/>
                  </a:solidFill>
                </a:rPr>
                <a:t>&lt; </a:t>
              </a:r>
              <a:r>
                <a:rPr lang="ko-KR" altLang="en-US" sz="1400" b="1">
                  <a:solidFill>
                    <a:srgbClr val="FF0000"/>
                  </a:solidFill>
                </a:rPr>
                <a:t>명시적 선언 및 상속선언</a:t>
              </a:r>
              <a:r>
                <a:rPr lang="en-US" altLang="ko-KR" sz="1400" b="1">
                  <a:solidFill>
                    <a:srgbClr val="FF0000"/>
                  </a:solidFill>
                </a:rPr>
                <a:t>!)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5EF51B9-50A9-438E-A143-3C851CA7DB1C}"/>
              </a:ext>
            </a:extLst>
          </p:cNvPr>
          <p:cNvGrpSpPr/>
          <p:nvPr/>
        </p:nvGrpSpPr>
        <p:grpSpPr>
          <a:xfrm>
            <a:off x="457113" y="4278068"/>
            <a:ext cx="11277774" cy="2483149"/>
            <a:chOff x="179511" y="4278068"/>
            <a:chExt cx="11277774" cy="248314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AD20EA7-0667-4F96-9E0E-E15E7E2A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1" y="4278068"/>
              <a:ext cx="1890441" cy="242377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23597D-A7A6-4A5C-AB9F-3488BA43F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8355" y="5881676"/>
              <a:ext cx="1011800" cy="82017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662159-7362-474B-AD56-7CD82762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8355" y="4299338"/>
              <a:ext cx="1211219" cy="151402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8318BAC-0DB0-4E76-AC08-196FA037B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8013" y="4299338"/>
              <a:ext cx="1903271" cy="242377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AD23127-4E84-43F4-8C67-D39820C8F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4075" y="5910386"/>
              <a:ext cx="912152" cy="85083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3B5D4F1-087D-492D-84AF-71924D1C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77809" y="4278068"/>
              <a:ext cx="1198291" cy="152645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2375890-8B77-4F75-90D7-6F1898CA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98552" y="4299338"/>
              <a:ext cx="1211218" cy="1616379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4C8ACF1-4AC9-40B9-8EF5-28CA455EC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29723" y="4303783"/>
              <a:ext cx="1779208" cy="239806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24D5E-CA14-4C4E-A9FD-99E1AB51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28885" y="4299338"/>
              <a:ext cx="1428400" cy="161104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4DAB7CD-F071-4819-87F3-D0F437FDE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28884" y="5952382"/>
              <a:ext cx="912153" cy="770734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0DDE570E-D4F5-4BF9-80A9-E22CB6A7D5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5827" y="574909"/>
            <a:ext cx="2161412" cy="239806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939643-CB21-4A4A-B4A1-1E3D664A1E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9269" y="2512444"/>
            <a:ext cx="1219200" cy="10763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1C75AEC-B7DC-4A99-B412-16E1AAAD91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54" y="1105299"/>
            <a:ext cx="3638057" cy="11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46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5420</Words>
  <Application>Microsoft Office PowerPoint</Application>
  <PresentationFormat>와이드스크린</PresentationFormat>
  <Paragraphs>538</Paragraphs>
  <Slides>149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149</vt:i4>
      </vt:variant>
    </vt:vector>
  </HeadingPairs>
  <TitlesOfParts>
    <vt:vector size="153" baseType="lpstr">
      <vt:lpstr>Inter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sejinpark@tcocs.com</dc:creator>
  <cp:lastModifiedBy>user</cp:lastModifiedBy>
  <cp:revision>971</cp:revision>
  <dcterms:created xsi:type="dcterms:W3CDTF">2023-01-31T10:28:11Z</dcterms:created>
  <dcterms:modified xsi:type="dcterms:W3CDTF">2023-02-28T00:04:50Z</dcterms:modified>
</cp:coreProperties>
</file>